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sldIdLst>
    <p:sldId id="256" r:id="rId2"/>
    <p:sldId id="258" r:id="rId3"/>
    <p:sldId id="269" r:id="rId4"/>
    <p:sldId id="271" r:id="rId5"/>
    <p:sldId id="771" r:id="rId6"/>
    <p:sldId id="850" r:id="rId7"/>
    <p:sldId id="961" r:id="rId8"/>
    <p:sldId id="958" r:id="rId9"/>
    <p:sldId id="851" r:id="rId10"/>
    <p:sldId id="964" r:id="rId11"/>
    <p:sldId id="840" r:id="rId12"/>
    <p:sldId id="846" r:id="rId13"/>
    <p:sldId id="959" r:id="rId14"/>
    <p:sldId id="857" r:id="rId15"/>
    <p:sldId id="841" r:id="rId16"/>
    <p:sldId id="956" r:id="rId17"/>
    <p:sldId id="967" r:id="rId18"/>
    <p:sldId id="968" r:id="rId19"/>
    <p:sldId id="969" r:id="rId20"/>
    <p:sldId id="955" r:id="rId21"/>
    <p:sldId id="812" r:id="rId22"/>
    <p:sldId id="849" r:id="rId23"/>
    <p:sldId id="267"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1pPr>
    <a:lvl2pPr marL="0" marR="0" indent="2286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2pPr>
    <a:lvl3pPr marL="0" marR="0" indent="4572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3pPr>
    <a:lvl4pPr marL="0" marR="0" indent="6858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4pPr>
    <a:lvl5pPr marL="0" marR="0" indent="9144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5pPr>
    <a:lvl6pPr marL="0" marR="0" indent="11430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6pPr>
    <a:lvl7pPr marL="0" marR="0" indent="13716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7pPr>
    <a:lvl8pPr marL="0" marR="0" indent="16002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8pPr>
    <a:lvl9pPr marL="0" marR="0" indent="182880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ADFCFF"/>
    <a:srgbClr val="E9C797"/>
    <a:srgbClr val="5B9BD5"/>
    <a:srgbClr val="1D8AD7"/>
    <a:srgbClr val="EFEFEF"/>
    <a:srgbClr val="004C91"/>
    <a:srgbClr val="1F86DD"/>
    <a:srgbClr val="F8CBAD"/>
    <a:srgbClr val="0052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37F56B1-993F-4F36-93E4-1E5C2CD51226}" styleName="">
    <a:tblBg/>
    <a:wholeTbl>
      <a:tcTxStyle b="off" i="off">
        <a:font>
          <a:latin typeface="Helvetica"/>
          <a:ea typeface="Helvetica"/>
          <a:cs typeface="Helvetica"/>
        </a:font>
        <a:srgbClr val="0454D9"/>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F4F4F4"/>
          </a:solidFill>
        </a:fill>
      </a:tcStyle>
    </a:wholeTbl>
    <a:band2H>
      <a:tcTxStyle/>
      <a:tcStyle>
        <a:tcBdr/>
        <a:fill>
          <a:solidFill>
            <a:srgbClr val="797A7C">
              <a:alpha val="30000"/>
            </a:srgbClr>
          </a:solidFill>
        </a:fill>
      </a:tcStyle>
    </a:band2H>
    <a:firstCol>
      <a:tcTxStyle b="off" i="off">
        <a:font>
          <a:latin typeface="Helvetica"/>
          <a:ea typeface="Helvetica"/>
          <a:cs typeface="Helvetica"/>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B4B4B4"/>
              </a:solidFill>
              <a:prstDash val="solid"/>
              <a:miter lim="400000"/>
            </a:ln>
          </a:insideV>
        </a:tcBdr>
        <a:fill>
          <a:solidFill>
            <a:srgbClr val="D8D7DF"/>
          </a:solidFill>
        </a:fill>
      </a:tcStyle>
    </a:firstCol>
    <a:lastRow>
      <a:tcTxStyle b="on" i="off">
        <a:font>
          <a:latin typeface="Helvetica"/>
          <a:ea typeface="Helvetica"/>
          <a:cs typeface="Helvetica"/>
        </a:font>
        <a:srgbClr val="FFFFFF"/>
      </a:tcTxStyle>
      <a:tcStyle>
        <a:tcBdr>
          <a:left>
            <a:ln w="12700" cap="flat">
              <a:solidFill>
                <a:srgbClr val="B4B4B4"/>
              </a:solidFill>
              <a:prstDash val="solid"/>
              <a:miter lim="400000"/>
            </a:ln>
          </a:left>
          <a:right>
            <a:ln w="12700" cap="flat">
              <a:solidFill>
                <a:srgbClr val="B4B4B4"/>
              </a:solidFill>
              <a:prstDash val="solid"/>
              <a:miter lim="400000"/>
            </a:ln>
          </a:right>
          <a:top>
            <a:ln w="12700" cap="flat">
              <a:solidFill>
                <a:srgbClr val="B4B4B4"/>
              </a:solidFill>
              <a:prstDash val="solid"/>
              <a:miter lim="400000"/>
            </a:ln>
          </a:top>
          <a:bottom>
            <a:ln w="12700" cap="flat">
              <a:solidFill>
                <a:srgbClr val="B4B4B4"/>
              </a:solidFill>
              <a:prstDash val="solid"/>
              <a:miter lim="400000"/>
            </a:ln>
          </a:bottom>
          <a:insideH>
            <a:ln w="12700" cap="flat">
              <a:solidFill>
                <a:srgbClr val="B4B4B4"/>
              </a:solidFill>
              <a:prstDash val="solid"/>
              <a:miter lim="400000"/>
            </a:ln>
          </a:insideH>
          <a:insideV>
            <a:ln w="12700" cap="flat">
              <a:solidFill>
                <a:srgbClr val="B4B4B4"/>
              </a:solidFill>
              <a:prstDash val="solid"/>
              <a:miter lim="400000"/>
            </a:ln>
          </a:insideV>
        </a:tcBdr>
        <a:fill>
          <a:solidFill>
            <a:srgbClr val="97A4AD"/>
          </a:solidFill>
        </a:fill>
      </a:tcStyle>
    </a:lastRow>
    <a:firstRow>
      <a:tcTxStyle b="off"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B4B4B4"/>
              </a:solidFill>
              <a:prstDash val="solid"/>
              <a:miter lim="400000"/>
            </a:ln>
          </a:insideH>
          <a:insideV>
            <a:ln w="12700" cap="flat">
              <a:solidFill>
                <a:srgbClr val="FFFFFF"/>
              </a:solidFill>
              <a:prstDash val="solid"/>
              <a:miter lim="400000"/>
            </a:ln>
          </a:insideV>
        </a:tcBdr>
        <a:fill>
          <a:solidFill>
            <a:srgbClr val="0454D9"/>
          </a:solidFill>
        </a:fill>
      </a:tcStyle>
    </a:firstRow>
  </a:tblStyle>
  <a:tblStyle styleId="{38A9EDBE-A88A-48F5-B2E4-888D4BF599B3}" styleName="">
    <a:tblBg/>
    <a:wholeTbl>
      <a:tcTxStyle b="off" i="off">
        <a:font>
          <a:latin typeface="Helvetica Neue Medium"/>
          <a:ea typeface="Helvetica Neue Medium"/>
          <a:cs typeface="Helvetica Neue Medium"/>
        </a:font>
        <a:srgbClr val="0252D8"/>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E2E4E5">
              <a:alpha val="54527"/>
            </a:srgbClr>
          </a:solidFill>
        </a:fill>
      </a:tcStyle>
    </a:band2H>
    <a:firstCol>
      <a:tcTxStyle b="off" i="off">
        <a:font>
          <a:latin typeface="Helvetica"/>
          <a:ea typeface="Helvetica"/>
          <a:cs typeface="Helvetica"/>
        </a:font>
        <a:srgbClr val="000000"/>
      </a:tcTxStyle>
      <a:tcStyle>
        <a:tcBdr>
          <a:left>
            <a:ln w="12700" cap="flat">
              <a:noFill/>
              <a:miter lim="400000"/>
            </a:ln>
          </a:left>
          <a:right>
            <a:ln w="6350" cap="flat">
              <a:solidFill>
                <a:srgbClr val="606060"/>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BEAED"/>
          </a:solidFill>
        </a:fill>
      </a:tcStyle>
    </a:firstCol>
    <a:lastRow>
      <a:tcTxStyle b="on"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606060"/>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
          <a:latin typeface="Helvetica Neue Medium"/>
          <a:ea typeface="Helvetica Neue Medium"/>
          <a:cs typeface="Helvetica Neue Medium"/>
        </a:font>
        <a:srgbClr val="FFFFFF"/>
      </a:tcTxStyle>
      <a:tcStyle>
        <a:tcBdr>
          <a:left>
            <a:ln w="12700" cap="flat">
              <a:noFill/>
              <a:miter lim="400000"/>
            </a:ln>
          </a:left>
          <a:right>
            <a:ln w="12700" cap="flat">
              <a:noFill/>
              <a:miter lim="400000"/>
            </a:ln>
          </a:right>
          <a:top>
            <a:ln w="12700" cap="flat">
              <a:noFill/>
              <a:miter lim="400000"/>
            </a:ln>
          </a:top>
          <a:bottom>
            <a:ln w="6350" cap="flat">
              <a:solidFill>
                <a:srgbClr val="606060"/>
              </a:solidFill>
              <a:prstDash val="solid"/>
              <a:miter lim="400000"/>
            </a:ln>
          </a:bottom>
          <a:insideH>
            <a:ln w="12700" cap="flat">
              <a:noFill/>
              <a:miter lim="400000"/>
            </a:ln>
          </a:insideH>
          <a:insideV>
            <a:ln w="12700" cap="flat">
              <a:noFill/>
              <a:miter lim="400000"/>
            </a:ln>
          </a:insideV>
        </a:tcBdr>
        <a:fill>
          <a:solidFill>
            <a:srgbClr val="0252D8"/>
          </a:solidFill>
        </a:fill>
      </a:tcStyle>
    </a:firstRow>
  </a:tblStyle>
  <a:tblStyle styleId="{FF4B6028-FCBE-401A-A1A8-659DC9DE68E8}" styleName="">
    <a:tblBg/>
    <a:wholeTbl>
      <a:tcTxStyle b="off" i="off">
        <a:font>
          <a:latin typeface="Helvetica Neue Medium"/>
          <a:ea typeface="Helvetica Neue Medium"/>
          <a:cs typeface="Helvetica Neue Medium"/>
        </a:font>
        <a:srgbClr val="000000"/>
      </a:tcTxStyle>
      <a:tcStyle>
        <a:tcBdr>
          <a:left>
            <a:ln w="12700" cap="flat">
              <a:solidFill>
                <a:srgbClr val="C0C0C0"/>
              </a:solidFill>
              <a:prstDash val="solid"/>
              <a:miter lim="400000"/>
            </a:ln>
          </a:left>
          <a:right>
            <a:ln w="12700" cap="flat">
              <a:solidFill>
                <a:srgbClr val="C0C0C0"/>
              </a:solidFill>
              <a:prstDash val="solid"/>
              <a:miter lim="400000"/>
            </a:ln>
          </a:right>
          <a:top>
            <a:ln w="3175" cap="flat">
              <a:solidFill>
                <a:srgbClr val="C0C0C0"/>
              </a:solidFill>
              <a:prstDash val="solid"/>
              <a:miter lim="400000"/>
            </a:ln>
          </a:top>
          <a:bottom>
            <a:ln w="3175" cap="flat">
              <a:solidFill>
                <a:srgbClr val="C0C0C0"/>
              </a:solidFill>
              <a:prstDash val="solid"/>
              <a:miter lim="400000"/>
            </a:ln>
          </a:bottom>
          <a:insideH>
            <a:ln w="3175" cap="flat">
              <a:solidFill>
                <a:srgbClr val="C0C0C0"/>
              </a:solidFill>
              <a:prstDash val="solid"/>
              <a:miter lim="400000"/>
            </a:ln>
          </a:insideH>
          <a:insideV>
            <a:ln w="12700" cap="flat">
              <a:solidFill>
                <a:srgbClr val="C0C0C0"/>
              </a:solidFill>
              <a:prstDash val="solid"/>
              <a:miter lim="400000"/>
            </a:ln>
          </a:insideV>
        </a:tcBdr>
        <a:fill>
          <a:noFill/>
        </a:fill>
      </a:tcStyle>
    </a:wholeTbl>
    <a:band2H>
      <a:tcTxStyle/>
      <a:tcStyle>
        <a:tcBdr/>
        <a:fill>
          <a:solidFill>
            <a:srgbClr val="EBEAED">
              <a:alpha val="58913"/>
            </a:srgbClr>
          </a:solidFill>
        </a:fill>
      </a:tcStyle>
    </a:band2H>
    <a:firstCol>
      <a:tcTxStyle b="off" i="off">
        <a:font>
          <a:latin typeface="Helvetica"/>
          <a:ea typeface="Helvetica"/>
          <a:cs typeface="Helvetica"/>
        </a:font>
        <a:srgbClr val="000000"/>
      </a:tcTxStyle>
      <a:tcStyle>
        <a:tcBdr>
          <a:left>
            <a:ln w="6350" cap="flat">
              <a:solidFill>
                <a:srgbClr val="A0A0A0"/>
              </a:solidFill>
              <a:prstDash val="solid"/>
              <a:miter lim="400000"/>
            </a:ln>
          </a:left>
          <a:right>
            <a:ln w="25400" cap="flat">
              <a:solidFill>
                <a:srgbClr val="D8D7DF"/>
              </a:solidFill>
              <a:prstDash val="solid"/>
              <a:miter lim="400000"/>
            </a:ln>
          </a:right>
          <a:top>
            <a:ln w="3175" cap="flat">
              <a:solidFill>
                <a:srgbClr val="A0A0A0"/>
              </a:solidFill>
              <a:prstDash val="solid"/>
              <a:miter lim="400000"/>
            </a:ln>
          </a:top>
          <a:bottom>
            <a:ln w="3175" cap="flat">
              <a:solidFill>
                <a:srgbClr val="A0A0A0"/>
              </a:solidFill>
              <a:prstDash val="solid"/>
              <a:miter lim="400000"/>
            </a:ln>
          </a:bottom>
          <a:insideH>
            <a:ln w="3175" cap="flat">
              <a:solidFill>
                <a:srgbClr val="A0A0A0"/>
              </a:solidFill>
              <a:prstDash val="solid"/>
              <a:miter lim="400000"/>
            </a:ln>
          </a:insideH>
          <a:insideV>
            <a:ln w="3175" cap="flat">
              <a:solidFill>
                <a:srgbClr val="A0A0A0"/>
              </a:solidFill>
              <a:prstDash val="solid"/>
              <a:miter lim="400000"/>
            </a:ln>
          </a:insideV>
        </a:tcBdr>
        <a:fill>
          <a:noFill/>
        </a:fill>
      </a:tcStyle>
    </a:firstCol>
    <a:lastRow>
      <a:tcTxStyle b="off" i="off">
        <a:font>
          <a:latin typeface="Helvetica Neue Medium"/>
          <a:ea typeface="Helvetica Neue Medium"/>
          <a:cs typeface="Helvetica Neue Medium"/>
        </a:font>
        <a:srgbClr val="000000"/>
      </a:tcTxStyle>
      <a:tcStyle>
        <a:tcBdr>
          <a:left>
            <a:ln w="12700" cap="flat">
              <a:noFill/>
              <a:miter lim="400000"/>
            </a:ln>
          </a:left>
          <a:right>
            <a:ln w="12700" cap="flat">
              <a:noFill/>
              <a:miter lim="400000"/>
            </a:ln>
          </a:right>
          <a:top>
            <a:ln w="25400" cap="flat">
              <a:solidFill>
                <a:srgbClr val="97A4AD"/>
              </a:solidFill>
              <a:prstDash val="solid"/>
              <a:miter lim="400000"/>
            </a:ln>
          </a:top>
          <a:bottom>
            <a:ln w="6350" cap="flat">
              <a:solidFill>
                <a:srgbClr val="A0A0A0"/>
              </a:solidFill>
              <a:prstDash val="solid"/>
              <a:miter lim="400000"/>
            </a:ln>
          </a:bottom>
          <a:insideH>
            <a:ln w="6350" cap="flat">
              <a:solidFill>
                <a:srgbClr val="A0A0A0"/>
              </a:solidFill>
              <a:prstDash val="solid"/>
              <a:miter lim="400000"/>
            </a:ln>
          </a:insideH>
          <a:insideV>
            <a:ln w="12700" cap="flat">
              <a:noFill/>
              <a:miter lim="400000"/>
            </a:ln>
          </a:insideV>
        </a:tcBdr>
        <a:fill>
          <a:no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6350" cap="flat">
              <a:solidFill>
                <a:srgbClr val="A0A0A0"/>
              </a:solidFill>
              <a:prstDash val="solid"/>
              <a:miter lim="400000"/>
            </a:ln>
          </a:top>
          <a:bottom>
            <a:ln w="9525" cap="flat">
              <a:solidFill>
                <a:srgbClr val="929292"/>
              </a:solidFill>
              <a:prstDash val="solid"/>
              <a:miter lim="400000"/>
            </a:ln>
          </a:bottom>
          <a:insideH>
            <a:ln w="3175" cap="flat">
              <a:solidFill>
                <a:srgbClr val="A0A0A0"/>
              </a:solidFill>
              <a:prstDash val="solid"/>
              <a:miter lim="400000"/>
            </a:ln>
          </a:insideH>
          <a:insideV>
            <a:ln w="12700" cap="flat">
              <a:noFill/>
              <a:miter lim="400000"/>
            </a:ln>
          </a:insideV>
        </a:tcBdr>
        <a:fill>
          <a:solidFill>
            <a:srgbClr val="0252D8"/>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519" autoAdjust="0"/>
    <p:restoredTop sz="95256" autoAdjust="0"/>
  </p:normalViewPr>
  <p:slideViewPr>
    <p:cSldViewPr snapToGrid="0" snapToObjects="1">
      <p:cViewPr varScale="1">
        <p:scale>
          <a:sx n="113" d="100"/>
          <a:sy n="113" d="100"/>
        </p:scale>
        <p:origin x="640" y="216"/>
      </p:cViewPr>
      <p:guideLst>
        <p:guide orient="horz" pos="4320"/>
        <p:guide pos="76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CB28C5-EA84-064E-A3F4-53A52D386FF4}" type="doc">
      <dgm:prSet loTypeId="urn:microsoft.com/office/officeart/2009/3/layout/StepUpProcess" loCatId="" qsTypeId="urn:microsoft.com/office/officeart/2005/8/quickstyle/simple1" qsCatId="simple" csTypeId="urn:microsoft.com/office/officeart/2005/8/colors/accent1_2" csCatId="accent1" phldr="1"/>
      <dgm:spPr/>
      <dgm:t>
        <a:bodyPr/>
        <a:lstStyle/>
        <a:p>
          <a:endParaRPr lang="zh-CN" altLang="en-US"/>
        </a:p>
      </dgm:t>
    </dgm:pt>
    <dgm:pt modelId="{A4C42FF4-3006-1C48-A840-04B1744CB893}">
      <dgm:prSet phldrT="[文本]"/>
      <dgm:spPr/>
      <dgm:t>
        <a:bodyPr/>
        <a:lstStyle/>
        <a:p>
          <a:endParaRPr lang="zh-CN" altLang="en-US" dirty="0"/>
        </a:p>
      </dgm:t>
    </dgm:pt>
    <dgm:pt modelId="{64E2FA9B-F901-984C-BB0F-5FAA24808339}" type="parTrans" cxnId="{5DE2710F-684C-AC44-9D24-F6D9C80D16CA}">
      <dgm:prSet/>
      <dgm:spPr/>
      <dgm:t>
        <a:bodyPr/>
        <a:lstStyle/>
        <a:p>
          <a:endParaRPr lang="zh-CN" altLang="en-US"/>
        </a:p>
      </dgm:t>
    </dgm:pt>
    <dgm:pt modelId="{03FC4C32-E4D1-AC4C-B96E-D7D322EA5A70}" type="sibTrans" cxnId="{5DE2710F-684C-AC44-9D24-F6D9C80D16CA}">
      <dgm:prSet/>
      <dgm:spPr/>
      <dgm:t>
        <a:bodyPr/>
        <a:lstStyle/>
        <a:p>
          <a:endParaRPr lang="zh-CN" altLang="en-US"/>
        </a:p>
      </dgm:t>
    </dgm:pt>
    <dgm:pt modelId="{E81D838F-2720-B540-AEC5-7C91EDF0B753}">
      <dgm:prSet phldrT="[文本]"/>
      <dgm:spPr/>
      <dgm:t>
        <a:bodyPr/>
        <a:lstStyle/>
        <a:p>
          <a:endParaRPr lang="zh-CN" altLang="en-US" dirty="0"/>
        </a:p>
      </dgm:t>
    </dgm:pt>
    <dgm:pt modelId="{827F6213-8626-4B48-951F-0ECE7836BB9F}" type="parTrans" cxnId="{CE160E5A-F03E-0D44-B379-829268E7EE83}">
      <dgm:prSet/>
      <dgm:spPr/>
      <dgm:t>
        <a:bodyPr/>
        <a:lstStyle/>
        <a:p>
          <a:endParaRPr lang="zh-CN" altLang="en-US"/>
        </a:p>
      </dgm:t>
    </dgm:pt>
    <dgm:pt modelId="{8D741D19-9B35-AA46-8F6D-E462978C5246}" type="sibTrans" cxnId="{CE160E5A-F03E-0D44-B379-829268E7EE83}">
      <dgm:prSet/>
      <dgm:spPr/>
      <dgm:t>
        <a:bodyPr/>
        <a:lstStyle/>
        <a:p>
          <a:endParaRPr lang="zh-CN" altLang="en-US"/>
        </a:p>
      </dgm:t>
    </dgm:pt>
    <dgm:pt modelId="{0A4BEAFA-1CE4-3A41-8CC9-4E111D4F2EC4}">
      <dgm:prSet phldrT="[文本]"/>
      <dgm:spPr/>
      <dgm:t>
        <a:bodyPr/>
        <a:lstStyle/>
        <a:p>
          <a:endParaRPr lang="zh-CN" altLang="en-US" dirty="0"/>
        </a:p>
      </dgm:t>
    </dgm:pt>
    <dgm:pt modelId="{1D6FD8F6-6E5A-D04F-9D05-434E606D2B8F}" type="parTrans" cxnId="{A6BCD3AF-256B-AF47-A9C1-04E7B930BC84}">
      <dgm:prSet/>
      <dgm:spPr/>
      <dgm:t>
        <a:bodyPr/>
        <a:lstStyle/>
        <a:p>
          <a:endParaRPr lang="zh-CN" altLang="en-US"/>
        </a:p>
      </dgm:t>
    </dgm:pt>
    <dgm:pt modelId="{EB33130E-D723-5346-999D-025CAE741807}" type="sibTrans" cxnId="{A6BCD3AF-256B-AF47-A9C1-04E7B930BC84}">
      <dgm:prSet/>
      <dgm:spPr/>
      <dgm:t>
        <a:bodyPr/>
        <a:lstStyle/>
        <a:p>
          <a:endParaRPr lang="zh-CN" altLang="en-US"/>
        </a:p>
      </dgm:t>
    </dgm:pt>
    <dgm:pt modelId="{607738C3-6A40-694E-93F8-162F27EA814A}">
      <dgm:prSet phldrT="[文本]"/>
      <dgm:spPr/>
      <dgm:t>
        <a:bodyPr/>
        <a:lstStyle/>
        <a:p>
          <a:endParaRPr lang="zh-CN" altLang="en-US" dirty="0"/>
        </a:p>
      </dgm:t>
    </dgm:pt>
    <dgm:pt modelId="{789913EA-272B-BC4B-8F58-F6F31C6E903F}" type="parTrans" cxnId="{AAAC2E3D-F2D6-E440-A1E0-30AA0E2E0B94}">
      <dgm:prSet/>
      <dgm:spPr/>
      <dgm:t>
        <a:bodyPr/>
        <a:lstStyle/>
        <a:p>
          <a:endParaRPr lang="zh-CN" altLang="en-US"/>
        </a:p>
      </dgm:t>
    </dgm:pt>
    <dgm:pt modelId="{64E112B4-7053-DD44-A078-E9B09997A9CD}" type="sibTrans" cxnId="{AAAC2E3D-F2D6-E440-A1E0-30AA0E2E0B94}">
      <dgm:prSet/>
      <dgm:spPr/>
      <dgm:t>
        <a:bodyPr/>
        <a:lstStyle/>
        <a:p>
          <a:endParaRPr lang="zh-CN" altLang="en-US"/>
        </a:p>
      </dgm:t>
    </dgm:pt>
    <dgm:pt modelId="{9C352F1A-EE05-2E48-8958-3AEBC4BE9423}" type="pres">
      <dgm:prSet presAssocID="{0BCB28C5-EA84-064E-A3F4-53A52D386FF4}" presName="rootnode" presStyleCnt="0">
        <dgm:presLayoutVars>
          <dgm:chMax/>
          <dgm:chPref/>
          <dgm:dir/>
          <dgm:animLvl val="lvl"/>
        </dgm:presLayoutVars>
      </dgm:prSet>
      <dgm:spPr/>
    </dgm:pt>
    <dgm:pt modelId="{7C02BDD1-1776-8A4A-BEC1-EC04CDA11EF5}" type="pres">
      <dgm:prSet presAssocID="{A4C42FF4-3006-1C48-A840-04B1744CB893}" presName="composite" presStyleCnt="0"/>
      <dgm:spPr/>
    </dgm:pt>
    <dgm:pt modelId="{B4AB8343-9D59-9749-9DD3-FF1CD6340427}" type="pres">
      <dgm:prSet presAssocID="{A4C42FF4-3006-1C48-A840-04B1744CB893}" presName="LShape" presStyleLbl="alignNode1" presStyleIdx="0" presStyleCnt="7"/>
      <dgm:spPr/>
    </dgm:pt>
    <dgm:pt modelId="{AD6EBF55-D70A-324D-8BCB-3108423EC601}" type="pres">
      <dgm:prSet presAssocID="{A4C42FF4-3006-1C48-A840-04B1744CB893}" presName="ParentText" presStyleLbl="revTx" presStyleIdx="0" presStyleCnt="4">
        <dgm:presLayoutVars>
          <dgm:chMax val="0"/>
          <dgm:chPref val="0"/>
          <dgm:bulletEnabled val="1"/>
        </dgm:presLayoutVars>
      </dgm:prSet>
      <dgm:spPr/>
    </dgm:pt>
    <dgm:pt modelId="{8119C7C0-CEC2-C940-96DA-C8E80AEF342E}" type="pres">
      <dgm:prSet presAssocID="{A4C42FF4-3006-1C48-A840-04B1744CB893}" presName="Triangle" presStyleLbl="alignNode1" presStyleIdx="1" presStyleCnt="7"/>
      <dgm:spPr/>
    </dgm:pt>
    <dgm:pt modelId="{57B54B6D-A43B-1745-91A5-76304A17B591}" type="pres">
      <dgm:prSet presAssocID="{03FC4C32-E4D1-AC4C-B96E-D7D322EA5A70}" presName="sibTrans" presStyleCnt="0"/>
      <dgm:spPr/>
    </dgm:pt>
    <dgm:pt modelId="{ACA7EBAA-655C-E042-9E56-A85B8BA2D8D8}" type="pres">
      <dgm:prSet presAssocID="{03FC4C32-E4D1-AC4C-B96E-D7D322EA5A70}" presName="space" presStyleCnt="0"/>
      <dgm:spPr/>
    </dgm:pt>
    <dgm:pt modelId="{A3322207-EF2C-F04F-B835-E7A211C0A02F}" type="pres">
      <dgm:prSet presAssocID="{E81D838F-2720-B540-AEC5-7C91EDF0B753}" presName="composite" presStyleCnt="0"/>
      <dgm:spPr/>
    </dgm:pt>
    <dgm:pt modelId="{EABD04EC-67E5-D94B-92D2-FF36CE350D6D}" type="pres">
      <dgm:prSet presAssocID="{E81D838F-2720-B540-AEC5-7C91EDF0B753}" presName="LShape" presStyleLbl="alignNode1" presStyleIdx="2" presStyleCnt="7"/>
      <dgm:spPr/>
    </dgm:pt>
    <dgm:pt modelId="{B8E87F09-BC19-6F43-9822-A661B10DE8FD}" type="pres">
      <dgm:prSet presAssocID="{E81D838F-2720-B540-AEC5-7C91EDF0B753}" presName="ParentText" presStyleLbl="revTx" presStyleIdx="1" presStyleCnt="4">
        <dgm:presLayoutVars>
          <dgm:chMax val="0"/>
          <dgm:chPref val="0"/>
          <dgm:bulletEnabled val="1"/>
        </dgm:presLayoutVars>
      </dgm:prSet>
      <dgm:spPr/>
    </dgm:pt>
    <dgm:pt modelId="{8195E7E5-5872-AE46-821B-0C757605E2D0}" type="pres">
      <dgm:prSet presAssocID="{E81D838F-2720-B540-AEC5-7C91EDF0B753}" presName="Triangle" presStyleLbl="alignNode1" presStyleIdx="3" presStyleCnt="7"/>
      <dgm:spPr/>
    </dgm:pt>
    <dgm:pt modelId="{966A93D5-E8C2-5E4B-AE9E-DE8E3838D518}" type="pres">
      <dgm:prSet presAssocID="{8D741D19-9B35-AA46-8F6D-E462978C5246}" presName="sibTrans" presStyleCnt="0"/>
      <dgm:spPr/>
    </dgm:pt>
    <dgm:pt modelId="{4E454F22-65B1-3E43-807E-83261BB3633D}" type="pres">
      <dgm:prSet presAssocID="{8D741D19-9B35-AA46-8F6D-E462978C5246}" presName="space" presStyleCnt="0"/>
      <dgm:spPr/>
    </dgm:pt>
    <dgm:pt modelId="{29619512-D9F4-224E-8B87-B3A05BD03AC8}" type="pres">
      <dgm:prSet presAssocID="{0A4BEAFA-1CE4-3A41-8CC9-4E111D4F2EC4}" presName="composite" presStyleCnt="0"/>
      <dgm:spPr/>
    </dgm:pt>
    <dgm:pt modelId="{80762E1A-AA76-3A4D-9DD0-ABDB1EDD5CF1}" type="pres">
      <dgm:prSet presAssocID="{0A4BEAFA-1CE4-3A41-8CC9-4E111D4F2EC4}" presName="LShape" presStyleLbl="alignNode1" presStyleIdx="4" presStyleCnt="7"/>
      <dgm:spPr/>
    </dgm:pt>
    <dgm:pt modelId="{2CF6CB21-8CEB-1D46-A371-87E6458DF2D5}" type="pres">
      <dgm:prSet presAssocID="{0A4BEAFA-1CE4-3A41-8CC9-4E111D4F2EC4}" presName="ParentText" presStyleLbl="revTx" presStyleIdx="2" presStyleCnt="4">
        <dgm:presLayoutVars>
          <dgm:chMax val="0"/>
          <dgm:chPref val="0"/>
          <dgm:bulletEnabled val="1"/>
        </dgm:presLayoutVars>
      </dgm:prSet>
      <dgm:spPr/>
    </dgm:pt>
    <dgm:pt modelId="{919D8874-FAE7-0C40-93FD-65394E058F20}" type="pres">
      <dgm:prSet presAssocID="{0A4BEAFA-1CE4-3A41-8CC9-4E111D4F2EC4}" presName="Triangle" presStyleLbl="alignNode1" presStyleIdx="5" presStyleCnt="7"/>
      <dgm:spPr/>
    </dgm:pt>
    <dgm:pt modelId="{16F87280-9BB0-8242-954B-E91D750CAE82}" type="pres">
      <dgm:prSet presAssocID="{EB33130E-D723-5346-999D-025CAE741807}" presName="sibTrans" presStyleCnt="0"/>
      <dgm:spPr/>
    </dgm:pt>
    <dgm:pt modelId="{3C220E4F-EBD6-034D-83A3-6D9B6822D903}" type="pres">
      <dgm:prSet presAssocID="{EB33130E-D723-5346-999D-025CAE741807}" presName="space" presStyleCnt="0"/>
      <dgm:spPr/>
    </dgm:pt>
    <dgm:pt modelId="{E10E621B-F80E-AF48-9B3C-35C01BC1B09E}" type="pres">
      <dgm:prSet presAssocID="{607738C3-6A40-694E-93F8-162F27EA814A}" presName="composite" presStyleCnt="0"/>
      <dgm:spPr/>
    </dgm:pt>
    <dgm:pt modelId="{8F459E02-E5FF-E24A-998B-3410BA805750}" type="pres">
      <dgm:prSet presAssocID="{607738C3-6A40-694E-93F8-162F27EA814A}" presName="LShape" presStyleLbl="alignNode1" presStyleIdx="6" presStyleCnt="7"/>
      <dgm:spPr/>
    </dgm:pt>
    <dgm:pt modelId="{4D352718-0424-3447-9E1C-D18F56378307}" type="pres">
      <dgm:prSet presAssocID="{607738C3-6A40-694E-93F8-162F27EA814A}" presName="ParentText" presStyleLbl="revTx" presStyleIdx="3" presStyleCnt="4">
        <dgm:presLayoutVars>
          <dgm:chMax val="0"/>
          <dgm:chPref val="0"/>
          <dgm:bulletEnabled val="1"/>
        </dgm:presLayoutVars>
      </dgm:prSet>
      <dgm:spPr/>
    </dgm:pt>
  </dgm:ptLst>
  <dgm:cxnLst>
    <dgm:cxn modelId="{3C00BB09-A67C-644C-8D57-823F702582D9}" type="presOf" srcId="{E81D838F-2720-B540-AEC5-7C91EDF0B753}" destId="{B8E87F09-BC19-6F43-9822-A661B10DE8FD}" srcOrd="0" destOrd="0" presId="urn:microsoft.com/office/officeart/2009/3/layout/StepUpProcess"/>
    <dgm:cxn modelId="{5DE2710F-684C-AC44-9D24-F6D9C80D16CA}" srcId="{0BCB28C5-EA84-064E-A3F4-53A52D386FF4}" destId="{A4C42FF4-3006-1C48-A840-04B1744CB893}" srcOrd="0" destOrd="0" parTransId="{64E2FA9B-F901-984C-BB0F-5FAA24808339}" sibTransId="{03FC4C32-E4D1-AC4C-B96E-D7D322EA5A70}"/>
    <dgm:cxn modelId="{AAAC2E3D-F2D6-E440-A1E0-30AA0E2E0B94}" srcId="{0BCB28C5-EA84-064E-A3F4-53A52D386FF4}" destId="{607738C3-6A40-694E-93F8-162F27EA814A}" srcOrd="3" destOrd="0" parTransId="{789913EA-272B-BC4B-8F58-F6F31C6E903F}" sibTransId="{64E112B4-7053-DD44-A078-E9B09997A9CD}"/>
    <dgm:cxn modelId="{81F1554A-7A3E-204F-BDA1-EEB347F62A9F}" type="presOf" srcId="{0A4BEAFA-1CE4-3A41-8CC9-4E111D4F2EC4}" destId="{2CF6CB21-8CEB-1D46-A371-87E6458DF2D5}" srcOrd="0" destOrd="0" presId="urn:microsoft.com/office/officeart/2009/3/layout/StepUpProcess"/>
    <dgm:cxn modelId="{2715AD57-E871-7A4E-BAAC-89F25E3B980A}" type="presOf" srcId="{0BCB28C5-EA84-064E-A3F4-53A52D386FF4}" destId="{9C352F1A-EE05-2E48-8958-3AEBC4BE9423}" srcOrd="0" destOrd="0" presId="urn:microsoft.com/office/officeart/2009/3/layout/StepUpProcess"/>
    <dgm:cxn modelId="{CE160E5A-F03E-0D44-B379-829268E7EE83}" srcId="{0BCB28C5-EA84-064E-A3F4-53A52D386FF4}" destId="{E81D838F-2720-B540-AEC5-7C91EDF0B753}" srcOrd="1" destOrd="0" parTransId="{827F6213-8626-4B48-951F-0ECE7836BB9F}" sibTransId="{8D741D19-9B35-AA46-8F6D-E462978C5246}"/>
    <dgm:cxn modelId="{12B50F5C-670E-7945-A60A-66F790C77E11}" type="presOf" srcId="{607738C3-6A40-694E-93F8-162F27EA814A}" destId="{4D352718-0424-3447-9E1C-D18F56378307}" srcOrd="0" destOrd="0" presId="urn:microsoft.com/office/officeart/2009/3/layout/StepUpProcess"/>
    <dgm:cxn modelId="{661E5F8E-6665-D14A-BCF7-6C67642A419D}" type="presOf" srcId="{A4C42FF4-3006-1C48-A840-04B1744CB893}" destId="{AD6EBF55-D70A-324D-8BCB-3108423EC601}" srcOrd="0" destOrd="0" presId="urn:microsoft.com/office/officeart/2009/3/layout/StepUpProcess"/>
    <dgm:cxn modelId="{A6BCD3AF-256B-AF47-A9C1-04E7B930BC84}" srcId="{0BCB28C5-EA84-064E-A3F4-53A52D386FF4}" destId="{0A4BEAFA-1CE4-3A41-8CC9-4E111D4F2EC4}" srcOrd="2" destOrd="0" parTransId="{1D6FD8F6-6E5A-D04F-9D05-434E606D2B8F}" sibTransId="{EB33130E-D723-5346-999D-025CAE741807}"/>
    <dgm:cxn modelId="{1F8D8196-1B4E-E24B-BE8C-22273B6F9763}" type="presParOf" srcId="{9C352F1A-EE05-2E48-8958-3AEBC4BE9423}" destId="{7C02BDD1-1776-8A4A-BEC1-EC04CDA11EF5}" srcOrd="0" destOrd="0" presId="urn:microsoft.com/office/officeart/2009/3/layout/StepUpProcess"/>
    <dgm:cxn modelId="{576B1738-2158-7B43-9037-F70BE227E165}" type="presParOf" srcId="{7C02BDD1-1776-8A4A-BEC1-EC04CDA11EF5}" destId="{B4AB8343-9D59-9749-9DD3-FF1CD6340427}" srcOrd="0" destOrd="0" presId="urn:microsoft.com/office/officeart/2009/3/layout/StepUpProcess"/>
    <dgm:cxn modelId="{84AF5EF1-91E7-BC43-939F-13CFA2DFD5EE}" type="presParOf" srcId="{7C02BDD1-1776-8A4A-BEC1-EC04CDA11EF5}" destId="{AD6EBF55-D70A-324D-8BCB-3108423EC601}" srcOrd="1" destOrd="0" presId="urn:microsoft.com/office/officeart/2009/3/layout/StepUpProcess"/>
    <dgm:cxn modelId="{BC9921CD-227F-C740-AF73-35D0C77354D7}" type="presParOf" srcId="{7C02BDD1-1776-8A4A-BEC1-EC04CDA11EF5}" destId="{8119C7C0-CEC2-C940-96DA-C8E80AEF342E}" srcOrd="2" destOrd="0" presId="urn:microsoft.com/office/officeart/2009/3/layout/StepUpProcess"/>
    <dgm:cxn modelId="{04CFCEBD-4CCD-1F4B-BFDD-2965A391FE54}" type="presParOf" srcId="{9C352F1A-EE05-2E48-8958-3AEBC4BE9423}" destId="{57B54B6D-A43B-1745-91A5-76304A17B591}" srcOrd="1" destOrd="0" presId="urn:microsoft.com/office/officeart/2009/3/layout/StepUpProcess"/>
    <dgm:cxn modelId="{6B6836F4-ED96-B146-8533-82A1AC4630A8}" type="presParOf" srcId="{57B54B6D-A43B-1745-91A5-76304A17B591}" destId="{ACA7EBAA-655C-E042-9E56-A85B8BA2D8D8}" srcOrd="0" destOrd="0" presId="urn:microsoft.com/office/officeart/2009/3/layout/StepUpProcess"/>
    <dgm:cxn modelId="{B44A9A12-BB87-1441-9511-8C48C6B2F0C3}" type="presParOf" srcId="{9C352F1A-EE05-2E48-8958-3AEBC4BE9423}" destId="{A3322207-EF2C-F04F-B835-E7A211C0A02F}" srcOrd="2" destOrd="0" presId="urn:microsoft.com/office/officeart/2009/3/layout/StepUpProcess"/>
    <dgm:cxn modelId="{85FD5DCF-65A1-3D46-9E9E-8C547FDA16FA}" type="presParOf" srcId="{A3322207-EF2C-F04F-B835-E7A211C0A02F}" destId="{EABD04EC-67E5-D94B-92D2-FF36CE350D6D}" srcOrd="0" destOrd="0" presId="urn:microsoft.com/office/officeart/2009/3/layout/StepUpProcess"/>
    <dgm:cxn modelId="{531FBBD5-87F8-6D44-BFCD-3A9C72D0907B}" type="presParOf" srcId="{A3322207-EF2C-F04F-B835-E7A211C0A02F}" destId="{B8E87F09-BC19-6F43-9822-A661B10DE8FD}" srcOrd="1" destOrd="0" presId="urn:microsoft.com/office/officeart/2009/3/layout/StepUpProcess"/>
    <dgm:cxn modelId="{C4F388FE-AA04-B04C-8EA1-47EEF92A8525}" type="presParOf" srcId="{A3322207-EF2C-F04F-B835-E7A211C0A02F}" destId="{8195E7E5-5872-AE46-821B-0C757605E2D0}" srcOrd="2" destOrd="0" presId="urn:microsoft.com/office/officeart/2009/3/layout/StepUpProcess"/>
    <dgm:cxn modelId="{7FD0267C-B150-4B4F-92AA-3116BD76A3C8}" type="presParOf" srcId="{9C352F1A-EE05-2E48-8958-3AEBC4BE9423}" destId="{966A93D5-E8C2-5E4B-AE9E-DE8E3838D518}" srcOrd="3" destOrd="0" presId="urn:microsoft.com/office/officeart/2009/3/layout/StepUpProcess"/>
    <dgm:cxn modelId="{C5B5FE8E-8859-0F4E-A27A-FAED4C6375A2}" type="presParOf" srcId="{966A93D5-E8C2-5E4B-AE9E-DE8E3838D518}" destId="{4E454F22-65B1-3E43-807E-83261BB3633D}" srcOrd="0" destOrd="0" presId="urn:microsoft.com/office/officeart/2009/3/layout/StepUpProcess"/>
    <dgm:cxn modelId="{11F7FF26-71D4-0C41-89E5-7221FAE0C773}" type="presParOf" srcId="{9C352F1A-EE05-2E48-8958-3AEBC4BE9423}" destId="{29619512-D9F4-224E-8B87-B3A05BD03AC8}" srcOrd="4" destOrd="0" presId="urn:microsoft.com/office/officeart/2009/3/layout/StepUpProcess"/>
    <dgm:cxn modelId="{28B82776-10D4-F145-96A0-F78DF0D2FABC}" type="presParOf" srcId="{29619512-D9F4-224E-8B87-B3A05BD03AC8}" destId="{80762E1A-AA76-3A4D-9DD0-ABDB1EDD5CF1}" srcOrd="0" destOrd="0" presId="urn:microsoft.com/office/officeart/2009/3/layout/StepUpProcess"/>
    <dgm:cxn modelId="{B5F16D2D-8D6F-8247-A136-336D74A2D27D}" type="presParOf" srcId="{29619512-D9F4-224E-8B87-B3A05BD03AC8}" destId="{2CF6CB21-8CEB-1D46-A371-87E6458DF2D5}" srcOrd="1" destOrd="0" presId="urn:microsoft.com/office/officeart/2009/3/layout/StepUpProcess"/>
    <dgm:cxn modelId="{FF8B0552-DB00-9F4D-988A-A59DBA1CCF73}" type="presParOf" srcId="{29619512-D9F4-224E-8B87-B3A05BD03AC8}" destId="{919D8874-FAE7-0C40-93FD-65394E058F20}" srcOrd="2" destOrd="0" presId="urn:microsoft.com/office/officeart/2009/3/layout/StepUpProcess"/>
    <dgm:cxn modelId="{A746DB96-5662-154F-BD15-D91CFD939F69}" type="presParOf" srcId="{9C352F1A-EE05-2E48-8958-3AEBC4BE9423}" destId="{16F87280-9BB0-8242-954B-E91D750CAE82}" srcOrd="5" destOrd="0" presId="urn:microsoft.com/office/officeart/2009/3/layout/StepUpProcess"/>
    <dgm:cxn modelId="{6C137898-575E-5D4B-925E-8DCD720ACDBB}" type="presParOf" srcId="{16F87280-9BB0-8242-954B-E91D750CAE82}" destId="{3C220E4F-EBD6-034D-83A3-6D9B6822D903}" srcOrd="0" destOrd="0" presId="urn:microsoft.com/office/officeart/2009/3/layout/StepUpProcess"/>
    <dgm:cxn modelId="{ED22AA71-582B-C94D-9E08-97AA6B527CD5}" type="presParOf" srcId="{9C352F1A-EE05-2E48-8958-3AEBC4BE9423}" destId="{E10E621B-F80E-AF48-9B3C-35C01BC1B09E}" srcOrd="6" destOrd="0" presId="urn:microsoft.com/office/officeart/2009/3/layout/StepUpProcess"/>
    <dgm:cxn modelId="{C73099D3-4B35-BB4B-AB29-6D0CDA42C610}" type="presParOf" srcId="{E10E621B-F80E-AF48-9B3C-35C01BC1B09E}" destId="{8F459E02-E5FF-E24A-998B-3410BA805750}" srcOrd="0" destOrd="0" presId="urn:microsoft.com/office/officeart/2009/3/layout/StepUpProcess"/>
    <dgm:cxn modelId="{47A8FDF0-68AE-3E4A-B54A-CC4DF0A0C48E}" type="presParOf" srcId="{E10E621B-F80E-AF48-9B3C-35C01BC1B09E}" destId="{4D352718-0424-3447-9E1C-D18F56378307}" srcOrd="1" destOrd="0" presId="urn:microsoft.com/office/officeart/2009/3/layout/StepUpProces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B8343-9D59-9749-9DD3-FF1CD6340427}">
      <dsp:nvSpPr>
        <dsp:cNvPr id="0" name=""/>
        <dsp:cNvSpPr/>
      </dsp:nvSpPr>
      <dsp:spPr>
        <a:xfrm rot="5400000">
          <a:off x="875751" y="4334641"/>
          <a:ext cx="2620838" cy="436101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D6EBF55-D70A-324D-8BCB-3108423EC601}">
      <dsp:nvSpPr>
        <dsp:cNvPr id="0" name=""/>
        <dsp:cNvSpPr/>
      </dsp:nvSpPr>
      <dsp:spPr>
        <a:xfrm>
          <a:off x="438268" y="5637645"/>
          <a:ext cx="3937150" cy="3451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zh-CN" altLang="en-US" sz="6500" kern="1200" dirty="0"/>
        </a:p>
      </dsp:txBody>
      <dsp:txXfrm>
        <a:off x="438268" y="5637645"/>
        <a:ext cx="3937150" cy="3451143"/>
      </dsp:txXfrm>
    </dsp:sp>
    <dsp:sp modelId="{8119C7C0-CEC2-C940-96DA-C8E80AEF342E}">
      <dsp:nvSpPr>
        <dsp:cNvPr id="0" name=""/>
        <dsp:cNvSpPr/>
      </dsp:nvSpPr>
      <dsp:spPr>
        <a:xfrm>
          <a:off x="3632560" y="4013578"/>
          <a:ext cx="742858" cy="742858"/>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BD04EC-67E5-D94B-92D2-FF36CE350D6D}">
      <dsp:nvSpPr>
        <dsp:cNvPr id="0" name=""/>
        <dsp:cNvSpPr/>
      </dsp:nvSpPr>
      <dsp:spPr>
        <a:xfrm rot="5400000">
          <a:off x="5695592" y="3141966"/>
          <a:ext cx="2620838" cy="436101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8E87F09-BC19-6F43-9822-A661B10DE8FD}">
      <dsp:nvSpPr>
        <dsp:cNvPr id="0" name=""/>
        <dsp:cNvSpPr/>
      </dsp:nvSpPr>
      <dsp:spPr>
        <a:xfrm>
          <a:off x="5258109" y="4444971"/>
          <a:ext cx="3937150" cy="3451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zh-CN" altLang="en-US" sz="6500" kern="1200" dirty="0"/>
        </a:p>
      </dsp:txBody>
      <dsp:txXfrm>
        <a:off x="5258109" y="4444971"/>
        <a:ext cx="3937150" cy="3451143"/>
      </dsp:txXfrm>
    </dsp:sp>
    <dsp:sp modelId="{8195E7E5-5872-AE46-821B-0C757605E2D0}">
      <dsp:nvSpPr>
        <dsp:cNvPr id="0" name=""/>
        <dsp:cNvSpPr/>
      </dsp:nvSpPr>
      <dsp:spPr>
        <a:xfrm>
          <a:off x="8452401" y="2820904"/>
          <a:ext cx="742858" cy="742858"/>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0762E1A-AA76-3A4D-9DD0-ABDB1EDD5CF1}">
      <dsp:nvSpPr>
        <dsp:cNvPr id="0" name=""/>
        <dsp:cNvSpPr/>
      </dsp:nvSpPr>
      <dsp:spPr>
        <a:xfrm rot="5400000">
          <a:off x="10515433" y="1949292"/>
          <a:ext cx="2620838" cy="436101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F6CB21-8CEB-1D46-A371-87E6458DF2D5}">
      <dsp:nvSpPr>
        <dsp:cNvPr id="0" name=""/>
        <dsp:cNvSpPr/>
      </dsp:nvSpPr>
      <dsp:spPr>
        <a:xfrm>
          <a:off x="10077950" y="3252296"/>
          <a:ext cx="3937150" cy="3451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zh-CN" altLang="en-US" sz="6500" kern="1200" dirty="0"/>
        </a:p>
      </dsp:txBody>
      <dsp:txXfrm>
        <a:off x="10077950" y="3252296"/>
        <a:ext cx="3937150" cy="3451143"/>
      </dsp:txXfrm>
    </dsp:sp>
    <dsp:sp modelId="{919D8874-FAE7-0C40-93FD-65394E058F20}">
      <dsp:nvSpPr>
        <dsp:cNvPr id="0" name=""/>
        <dsp:cNvSpPr/>
      </dsp:nvSpPr>
      <dsp:spPr>
        <a:xfrm>
          <a:off x="13272242" y="1628229"/>
          <a:ext cx="742858" cy="742858"/>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F459E02-E5FF-E24A-998B-3410BA805750}">
      <dsp:nvSpPr>
        <dsp:cNvPr id="0" name=""/>
        <dsp:cNvSpPr/>
      </dsp:nvSpPr>
      <dsp:spPr>
        <a:xfrm rot="5400000">
          <a:off x="15335275" y="756617"/>
          <a:ext cx="2620838" cy="4361016"/>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D352718-0424-3447-9E1C-D18F56378307}">
      <dsp:nvSpPr>
        <dsp:cNvPr id="0" name=""/>
        <dsp:cNvSpPr/>
      </dsp:nvSpPr>
      <dsp:spPr>
        <a:xfrm>
          <a:off x="14897791" y="2059622"/>
          <a:ext cx="3937150" cy="34511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7650" tIns="247650" rIns="247650" bIns="247650" numCol="1" spcCol="1270" anchor="t" anchorCtr="0">
          <a:noAutofit/>
        </a:bodyPr>
        <a:lstStyle/>
        <a:p>
          <a:pPr marL="0" lvl="0" indent="0" algn="l" defTabSz="2889250">
            <a:lnSpc>
              <a:spcPct val="90000"/>
            </a:lnSpc>
            <a:spcBef>
              <a:spcPct val="0"/>
            </a:spcBef>
            <a:spcAft>
              <a:spcPct val="35000"/>
            </a:spcAft>
            <a:buNone/>
          </a:pPr>
          <a:endParaRPr lang="zh-CN" altLang="en-US" sz="6500" kern="1200" dirty="0"/>
        </a:p>
      </dsp:txBody>
      <dsp:txXfrm>
        <a:off x="14897791" y="2059622"/>
        <a:ext cx="3937150" cy="3451143"/>
      </dsp:txXfrm>
    </dsp:sp>
  </dsp:spTree>
</dsp:drawing>
</file>

<file path=ppt/diagrams/layout1.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2" name="Shape 212"/>
          <p:cNvSpPr>
            <a:spLocks noGrp="1" noRot="1" noChangeAspect="1"/>
          </p:cNvSpPr>
          <p:nvPr>
            <p:ph type="sldImg"/>
          </p:nvPr>
        </p:nvSpPr>
        <p:spPr>
          <a:xfrm>
            <a:off x="1143000" y="685800"/>
            <a:ext cx="4572000" cy="3429000"/>
          </a:xfrm>
          <a:prstGeom prst="rect">
            <a:avLst/>
          </a:prstGeom>
        </p:spPr>
        <p:txBody>
          <a:bodyPr/>
          <a:lstStyle/>
          <a:p>
            <a:endParaRPr/>
          </a:p>
        </p:txBody>
      </p:sp>
      <p:sp>
        <p:nvSpPr>
          <p:cNvPr id="213" name="Shape 213"/>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99024819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a:p>
            <a:r>
              <a:rPr lang="zh-Hans" altLang="en-US" dirty="0"/>
              <a:t>不要停留，直接过</a:t>
            </a:r>
            <a:endParaRPr lang="en-US" altLang="zh-CN" dirty="0"/>
          </a:p>
          <a:p>
            <a:endParaRPr lang="zh-CN" altLang="en-US" dirty="0"/>
          </a:p>
        </p:txBody>
      </p:sp>
    </p:spTree>
    <p:extLst>
      <p:ext uri="{BB962C8B-B14F-4D97-AF65-F5344CB8AC3E}">
        <p14:creationId xmlns:p14="http://schemas.microsoft.com/office/powerpoint/2010/main" val="1807647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统一数据存储服务，我们采用分层设计：</a:t>
            </a:r>
            <a:endParaRPr lang="en-US" altLang="zh-CN" dirty="0"/>
          </a:p>
          <a:p>
            <a:endParaRPr lang="en-US" altLang="zh-CN" dirty="0"/>
          </a:p>
          <a:p>
            <a:r>
              <a:rPr lang="zh-CN" altLang="en-US" dirty="0"/>
              <a:t>接入层：接入频控，鉴权，组合数据，发送通知</a:t>
            </a:r>
            <a:endParaRPr lang="en-US" altLang="zh-CN" dirty="0"/>
          </a:p>
          <a:p>
            <a:r>
              <a:rPr lang="zh-CN" altLang="en-US" dirty="0"/>
              <a:t>数据适配层：对外屏蔽底层的存储细节；</a:t>
            </a:r>
            <a:r>
              <a:rPr lang="en-US" altLang="zh-CN" dirty="0"/>
              <a:t> </a:t>
            </a:r>
            <a:r>
              <a:rPr lang="zh-CN" altLang="en-US" dirty="0"/>
              <a:t>对外提供</a:t>
            </a:r>
            <a:r>
              <a:rPr lang="zh-Hans" altLang="en-US" dirty="0"/>
              <a:t> </a:t>
            </a:r>
            <a:r>
              <a:rPr lang="en-US" altLang="zh-Hans" dirty="0"/>
              <a:t>get/set</a:t>
            </a:r>
            <a:r>
              <a:rPr lang="zh-Hans" altLang="en-US" dirty="0"/>
              <a:t> </a:t>
            </a:r>
            <a:r>
              <a:rPr lang="zh-CN" altLang="en-US" dirty="0"/>
              <a:t>读</a:t>
            </a:r>
            <a:r>
              <a:rPr lang="en-US" altLang="zh-CN" dirty="0"/>
              <a:t>/</a:t>
            </a:r>
            <a:r>
              <a:rPr lang="zh-CN" altLang="en-US" dirty="0"/>
              <a:t>写原语；</a:t>
            </a:r>
            <a:endParaRPr lang="en-US" altLang="zh-CN" dirty="0"/>
          </a:p>
          <a:p>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为什么要分两层？</a:t>
            </a:r>
            <a:endParaRPr lang="en-US" altLang="zh-CN" dirty="0"/>
          </a:p>
          <a:p>
            <a:r>
              <a:rPr lang="zh-CN" altLang="en-US" dirty="0"/>
              <a:t>基于两点考虑：</a:t>
            </a:r>
            <a:endParaRPr lang="en-US" altLang="zh-CN" dirty="0"/>
          </a:p>
          <a:p>
            <a:r>
              <a:rPr lang="en-US" altLang="zh-CN" dirty="0"/>
              <a:t>1</a:t>
            </a:r>
            <a:r>
              <a:rPr lang="zh-CN" altLang="en-US" dirty="0"/>
              <a:t>、</a:t>
            </a:r>
            <a:r>
              <a:rPr lang="zh-CN" altLang="en-US" b="1" i="0" baseline="0" dirty="0"/>
              <a:t>方便更换底层存储</a:t>
            </a:r>
            <a:r>
              <a:rPr lang="zh-CN" altLang="en-US" dirty="0"/>
              <a:t>：</a:t>
            </a:r>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这里的底层存储目前用分布式</a:t>
            </a:r>
            <a:r>
              <a:rPr lang="en-US" altLang="zh-CN" dirty="0"/>
              <a:t>mysql</a:t>
            </a:r>
            <a:r>
              <a:rPr lang="zh-CN" altLang="en-US" dirty="0"/>
              <a:t>实现，也可以用</a:t>
            </a:r>
            <a:r>
              <a:rPr lang="en-US" altLang="zh-CN" dirty="0"/>
              <a:t>NoSQL</a:t>
            </a:r>
            <a:r>
              <a:rPr lang="zh-CN" altLang="en-US" dirty="0"/>
              <a:t>存储；基于目前运维成熟度考虑暂时选用了</a:t>
            </a:r>
            <a:r>
              <a:rPr lang="en-US" altLang="zh-CN" dirty="0" err="1"/>
              <a:t>tdsql</a:t>
            </a:r>
            <a:r>
              <a:rPr lang="zh-CN" altLang="en-US" dirty="0"/>
              <a:t>。后续也可切换到</a:t>
            </a:r>
            <a:r>
              <a:rPr lang="en-US" altLang="zh-CN" dirty="0" err="1"/>
              <a:t>TiDB</a:t>
            </a:r>
            <a:r>
              <a:rPr lang="zh-Hans" altLang="en-US" dirty="0"/>
              <a:t>这样的</a:t>
            </a:r>
            <a:r>
              <a:rPr lang="en-US" altLang="zh-Hans" dirty="0"/>
              <a:t>NewSQL</a:t>
            </a:r>
            <a:r>
              <a:rPr lang="zh-CN" altLang="en-US" dirty="0"/>
              <a:t>数据库上；</a:t>
            </a:r>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由于我们有一层数据适配层服务，我们更换底层存储介质，只需要重写数据适配层服务即可，对上层无感知。</a:t>
            </a:r>
            <a:endParaRPr lang="en-US" altLang="zh-CN" dirty="0"/>
          </a:p>
          <a:p>
            <a:r>
              <a:rPr lang="en-US" altLang="zh-CN" dirty="0"/>
              <a:t>2</a:t>
            </a:r>
            <a:r>
              <a:rPr lang="zh-CN" altLang="en-US" dirty="0"/>
              <a:t>、</a:t>
            </a:r>
            <a:r>
              <a:rPr lang="zh-CN" altLang="en-US" b="1" i="0" baseline="0" dirty="0"/>
              <a:t>可支持多数据源</a:t>
            </a:r>
            <a:endParaRPr lang="en-US" altLang="zh-CN" b="1" i="0" baseline="0" dirty="0"/>
          </a:p>
          <a:p>
            <a:r>
              <a:rPr lang="zh-CN" altLang="en-US" dirty="0"/>
              <a:t>我们底层可支持</a:t>
            </a:r>
            <a:r>
              <a:rPr lang="en-US" altLang="zh-CN" dirty="0"/>
              <a:t>Mysql</a:t>
            </a:r>
            <a:r>
              <a:rPr lang="zh-CN" altLang="en-US" dirty="0"/>
              <a:t>，</a:t>
            </a:r>
            <a:r>
              <a:rPr lang="en-US" altLang="zh-CN" dirty="0"/>
              <a:t>redis</a:t>
            </a:r>
            <a:r>
              <a:rPr lang="zh-CN" altLang="en-US" dirty="0"/>
              <a:t>等多种异构数据源； 一个数据</a:t>
            </a:r>
            <a:r>
              <a:rPr lang="en-US" altLang="zh-CN" dirty="0"/>
              <a:t>ID</a:t>
            </a:r>
            <a:r>
              <a:rPr lang="zh-CN" altLang="en-US" dirty="0"/>
              <a:t>下的属性项可以分布在多个异构数据源上；  但对外部可以是无感知的；</a:t>
            </a:r>
            <a:endParaRPr lang="en-US" altLang="zh-CN" dirty="0"/>
          </a:p>
          <a:p>
            <a:endParaRPr lang="en-US" altLang="zh-CN" dirty="0"/>
          </a:p>
          <a:p>
            <a:r>
              <a:rPr lang="zh-CN" altLang="en-US" dirty="0"/>
              <a:t>后续若某些字段有非常高的读写需求，</a:t>
            </a:r>
            <a:r>
              <a:rPr lang="en-US" altLang="zh-CN" dirty="0"/>
              <a:t>DB</a:t>
            </a:r>
            <a:r>
              <a:rPr lang="zh-CN" altLang="en-US" dirty="0"/>
              <a:t>的读写满足不了需求，则我们可以实现一个 </a:t>
            </a:r>
            <a:r>
              <a:rPr lang="en-US" altLang="zh-CN" dirty="0"/>
              <a:t>redis</a:t>
            </a:r>
            <a:r>
              <a:rPr lang="zh-CN" altLang="en-US" dirty="0"/>
              <a:t>等的数据适配层服务即可，上层对特定数据集字段路由到 相应的适配层实现上。</a:t>
            </a:r>
            <a:endParaRPr lang="en-US" altLang="zh-CN" dirty="0"/>
          </a:p>
          <a:p>
            <a:r>
              <a:rPr lang="zh-CN" altLang="en-US" dirty="0"/>
              <a:t>（比如系统对状态字段的读写非常频繁，后面我们就可以把这种字段配置在</a:t>
            </a:r>
            <a:r>
              <a:rPr lang="en-US" altLang="zh-CN" dirty="0"/>
              <a:t>redis</a:t>
            </a:r>
            <a:r>
              <a:rPr lang="zh-CN" altLang="en-US" dirty="0"/>
              <a:t>适配层，对上层实现无感知 </a:t>
            </a:r>
            <a:r>
              <a:rPr lang="en-US" altLang="zh-CN" dirty="0"/>
              <a:t>–</a:t>
            </a:r>
            <a:r>
              <a:rPr lang="zh-CN" altLang="en-US" dirty="0"/>
              <a:t> 比如标准化的任务队列信息）</a:t>
            </a:r>
            <a:endParaRPr lang="en-US" altLang="zh-CN" dirty="0"/>
          </a:p>
        </p:txBody>
      </p:sp>
    </p:spTree>
    <p:extLst>
      <p:ext uri="{BB962C8B-B14F-4D97-AF65-F5344CB8AC3E}">
        <p14:creationId xmlns:p14="http://schemas.microsoft.com/office/powerpoint/2010/main" val="15639080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ea typeface="微软雅黑" panose="020B0503020204020204" pitchFamily="34" charset="-122"/>
              </a:rPr>
              <a:t>提供字段级路由，实现逻辑表和物理表之间的映射</a:t>
            </a:r>
            <a:endParaRPr lang="en-US" altLang="zh-CN" dirty="0">
              <a:ea typeface="微软雅黑" panose="020B0503020204020204" pitchFamily="34" charset="-122"/>
            </a:endParaRPr>
          </a:p>
          <a:p>
            <a:endParaRPr lang="en-US" altLang="zh-CN" dirty="0">
              <a:ea typeface="微软雅黑" panose="020B0503020204020204" pitchFamily="34" charset="-122"/>
            </a:endParaRPr>
          </a:p>
          <a:p>
            <a:r>
              <a:rPr lang="zh-CN" altLang="en-US" dirty="0">
                <a:ea typeface="微软雅黑" panose="020B0503020204020204" pitchFamily="34" charset="-122"/>
              </a:rPr>
              <a:t>通过数据集和字段判断数据源</a:t>
            </a:r>
            <a:endParaRPr lang="en-US" altLang="zh-CN" dirty="0">
              <a:ea typeface="微软雅黑" panose="020B0503020204020204" pitchFamily="34" charset="-122"/>
            </a:endParaRPr>
          </a:p>
          <a:p>
            <a:r>
              <a:rPr lang="zh-CN" altLang="en-US" dirty="0">
                <a:ea typeface="微软雅黑" panose="020B0503020204020204" pitchFamily="34" charset="-122"/>
              </a:rPr>
              <a:t>通过数据</a:t>
            </a:r>
            <a:r>
              <a:rPr lang="en-US" altLang="zh-CN" dirty="0">
                <a:ea typeface="微软雅黑" panose="020B0503020204020204" pitchFamily="34" charset="-122"/>
              </a:rPr>
              <a:t>id</a:t>
            </a:r>
            <a:r>
              <a:rPr lang="zh-CN" altLang="en-US" dirty="0">
                <a:ea typeface="微软雅黑" panose="020B0503020204020204" pitchFamily="34" charset="-122"/>
              </a:rPr>
              <a:t>和数据源判断路由到物流存储</a:t>
            </a:r>
            <a:endParaRPr lang="en-US" altLang="zh-CN" dirty="0">
              <a:ea typeface="微软雅黑" panose="020B0503020204020204" pitchFamily="34" charset="-122"/>
            </a:endParaRPr>
          </a:p>
        </p:txBody>
      </p:sp>
    </p:spTree>
    <p:extLst>
      <p:ext uri="{BB962C8B-B14F-4D97-AF65-F5344CB8AC3E}">
        <p14:creationId xmlns:p14="http://schemas.microsoft.com/office/powerpoint/2010/main" val="204204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ea typeface="微软雅黑" panose="020B0503020204020204" pitchFamily="34" charset="-122"/>
              </a:rPr>
              <a:t>无损扩容，竖表特点，字段多，每个属性一行</a:t>
            </a:r>
            <a:endParaRPr lang="en-US" altLang="zh-CN" dirty="0">
              <a:ea typeface="微软雅黑" panose="020B0503020204020204" pitchFamily="34" charset="-122"/>
            </a:endParaRPr>
          </a:p>
          <a:p>
            <a:r>
              <a:rPr lang="zh-CN" altLang="en-US" dirty="0">
                <a:ea typeface="微软雅黑" panose="020B0503020204020204" pitchFamily="34" charset="-122"/>
              </a:rPr>
              <a:t>（</a:t>
            </a:r>
            <a:r>
              <a:rPr lang="en-US" altLang="zh-CN" dirty="0">
                <a:ea typeface="微软雅黑" panose="020B0503020204020204" pitchFamily="34" charset="-122"/>
              </a:rPr>
              <a:t>1</a:t>
            </a:r>
            <a:r>
              <a:rPr lang="zh-CN" altLang="en-US" dirty="0">
                <a:ea typeface="微软雅黑" panose="020B0503020204020204" pitchFamily="34" charset="-122"/>
              </a:rPr>
              <a:t>）申请新数据源</a:t>
            </a:r>
          </a:p>
          <a:p>
            <a:r>
              <a:rPr lang="zh-CN" altLang="en-US" dirty="0">
                <a:ea typeface="微软雅黑" panose="020B0503020204020204" pitchFamily="34" charset="-122"/>
              </a:rPr>
              <a:t>（</a:t>
            </a:r>
            <a:r>
              <a:rPr lang="en-US" altLang="zh-CN" dirty="0">
                <a:ea typeface="微软雅黑" panose="020B0503020204020204" pitchFamily="34" charset="-122"/>
              </a:rPr>
              <a:t>2</a:t>
            </a:r>
            <a:r>
              <a:rPr lang="zh-CN" altLang="en-US" dirty="0">
                <a:ea typeface="微软雅黑" panose="020B0503020204020204" pitchFamily="34" charset="-122"/>
              </a:rPr>
              <a:t>）开启字段双写两个数据源，只读旧源，主写点在旧源，新源异常通过异步队列同步主写点数据</a:t>
            </a:r>
          </a:p>
          <a:p>
            <a:r>
              <a:rPr lang="zh-CN" altLang="en-US" dirty="0">
                <a:ea typeface="微软雅黑" panose="020B0503020204020204" pitchFamily="34" charset="-122"/>
              </a:rPr>
              <a:t>（</a:t>
            </a:r>
            <a:r>
              <a:rPr lang="en-US" altLang="zh-CN" dirty="0">
                <a:ea typeface="微软雅黑" panose="020B0503020204020204" pitchFamily="34" charset="-122"/>
              </a:rPr>
              <a:t>3</a:t>
            </a:r>
            <a:r>
              <a:rPr lang="zh-CN" altLang="en-US" dirty="0">
                <a:ea typeface="微软雅黑" panose="020B0503020204020204" pitchFamily="34" charset="-122"/>
              </a:rPr>
              <a:t>）历史迁移数据导出，入新源（比较字段更新时间戳，无记录更新则写入）</a:t>
            </a:r>
          </a:p>
          <a:p>
            <a:r>
              <a:rPr lang="zh-CN" altLang="en-US" dirty="0">
                <a:ea typeface="微软雅黑" panose="020B0503020204020204" pitchFamily="34" charset="-122"/>
              </a:rPr>
              <a:t>（</a:t>
            </a:r>
            <a:r>
              <a:rPr lang="en-US" altLang="zh-CN" dirty="0">
                <a:ea typeface="微软雅黑" panose="020B0503020204020204" pitchFamily="34" charset="-122"/>
              </a:rPr>
              <a:t>4</a:t>
            </a:r>
            <a:r>
              <a:rPr lang="zh-CN" altLang="en-US" dirty="0">
                <a:ea typeface="微软雅黑" panose="020B0503020204020204" pitchFamily="34" charset="-122"/>
              </a:rPr>
              <a:t>）修改读新源</a:t>
            </a:r>
          </a:p>
          <a:p>
            <a:r>
              <a:rPr lang="zh-CN" altLang="en-US" dirty="0">
                <a:ea typeface="微软雅黑" panose="020B0503020204020204" pitchFamily="34" charset="-122"/>
              </a:rPr>
              <a:t>（</a:t>
            </a:r>
            <a:r>
              <a:rPr lang="en-US" altLang="zh-CN" dirty="0">
                <a:ea typeface="微软雅黑" panose="020B0503020204020204" pitchFamily="34" charset="-122"/>
              </a:rPr>
              <a:t>5</a:t>
            </a:r>
            <a:r>
              <a:rPr lang="zh-CN" altLang="en-US" dirty="0">
                <a:ea typeface="微软雅黑" panose="020B0503020204020204" pitchFamily="34" charset="-122"/>
              </a:rPr>
              <a:t>）修改只写新源</a:t>
            </a:r>
          </a:p>
          <a:p>
            <a:r>
              <a:rPr lang="zh-CN" altLang="en-US" dirty="0">
                <a:ea typeface="微软雅黑" panose="020B0503020204020204" pitchFamily="34" charset="-122"/>
              </a:rPr>
              <a:t>（</a:t>
            </a:r>
            <a:r>
              <a:rPr lang="en-US" altLang="zh-CN" dirty="0">
                <a:ea typeface="微软雅黑" panose="020B0503020204020204" pitchFamily="34" charset="-122"/>
              </a:rPr>
              <a:t>6</a:t>
            </a:r>
            <a:r>
              <a:rPr lang="zh-CN" altLang="en-US" dirty="0">
                <a:ea typeface="微软雅黑" panose="020B0503020204020204" pitchFamily="34" charset="-122"/>
              </a:rPr>
              <a:t>）旧源冗余数据清理</a:t>
            </a:r>
            <a:endParaRPr lang="en-US" altLang="zh-CN" dirty="0">
              <a:ea typeface="微软雅黑" panose="020B0503020204020204" pitchFamily="34" charset="-122"/>
            </a:endParaRPr>
          </a:p>
          <a:p>
            <a:endParaRPr lang="en-US" altLang="zh-CN" dirty="0">
              <a:ea typeface="微软雅黑" panose="020B0503020204020204" pitchFamily="34" charset="-122"/>
            </a:endParaRPr>
          </a:p>
          <a:p>
            <a:r>
              <a:rPr lang="zh-CN" altLang="en-US" dirty="0">
                <a:ea typeface="微软雅黑" panose="020B0503020204020204" pitchFamily="34" charset="-122"/>
              </a:rPr>
              <a:t>通知也可以水平扩容，水平扩容方案同常见的数据库扩容方案，</a:t>
            </a:r>
            <a:r>
              <a:rPr lang="en-US" altLang="zh-CN" dirty="0">
                <a:ea typeface="微软雅黑" panose="020B0503020204020204" pitchFamily="34" charset="-122"/>
              </a:rPr>
              <a:t>2</a:t>
            </a:r>
            <a:r>
              <a:rPr lang="zh-CN" altLang="en-US" dirty="0">
                <a:ea typeface="微软雅黑" panose="020B0503020204020204" pitchFamily="34" charset="-122"/>
              </a:rPr>
              <a:t>倍量扩容</a:t>
            </a:r>
            <a:endParaRPr lang="en-US" altLang="zh-CN" dirty="0">
              <a:ea typeface="微软雅黑" panose="020B0503020204020204" pitchFamily="34" charset="-122"/>
            </a:endParaRPr>
          </a:p>
        </p:txBody>
      </p:sp>
    </p:spTree>
    <p:extLst>
      <p:ext uri="{BB962C8B-B14F-4D97-AF65-F5344CB8AC3E}">
        <p14:creationId xmlns:p14="http://schemas.microsoft.com/office/powerpoint/2010/main" val="33218939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en-US" altLang="zh-CN" dirty="0"/>
          </a:p>
          <a:p>
            <a:endParaRPr lang="zh-CN" altLang="en-US" dirty="0"/>
          </a:p>
        </p:txBody>
      </p:sp>
    </p:spTree>
    <p:extLst>
      <p:ext uri="{BB962C8B-B14F-4D97-AF65-F5344CB8AC3E}">
        <p14:creationId xmlns:p14="http://schemas.microsoft.com/office/powerpoint/2010/main" val="4125564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媒资系统对外提供的数据服务是通过存储矩阵的实现，除了实现主存的统一存储方案，如何主存信息实时可靠同步</a:t>
            </a:r>
            <a:endParaRPr lang="en-US" altLang="zh-CN" dirty="0"/>
          </a:p>
          <a:p>
            <a:r>
              <a:rPr lang="zh-CN" altLang="en-US" dirty="0"/>
              <a:t>数据同步量：日常</a:t>
            </a:r>
            <a:r>
              <a:rPr lang="en-US" altLang="zh-CN" dirty="0"/>
              <a:t>1kqps</a:t>
            </a:r>
            <a:r>
              <a:rPr lang="zh-CN" altLang="en-US" dirty="0"/>
              <a:t>，洗数据</a:t>
            </a:r>
            <a:r>
              <a:rPr lang="en-US" altLang="zh-CN" dirty="0" err="1"/>
              <a:t>Wqps</a:t>
            </a:r>
            <a:endParaRPr lang="en-US" altLang="zh-CN" dirty="0"/>
          </a:p>
          <a:p>
            <a:endParaRPr lang="en-US" altLang="zh-CN" dirty="0"/>
          </a:p>
          <a:p>
            <a:r>
              <a:rPr lang="zh-CN" altLang="en-US" dirty="0"/>
              <a:t>在对历史数据补齐清洗和故障恢复时都需要大量的数据写操作</a:t>
            </a:r>
            <a:endParaRPr lang="en-US" altLang="zh-CN" dirty="0"/>
          </a:p>
          <a:p>
            <a:endParaRPr lang="en-US" altLang="zh-CN" dirty="0"/>
          </a:p>
          <a:p>
            <a:r>
              <a:rPr lang="zh-CN" altLang="en-US" dirty="0"/>
              <a:t>故障：影响</a:t>
            </a:r>
            <a:endParaRPr lang="en-US" altLang="zh-CN" dirty="0"/>
          </a:p>
          <a:p>
            <a:endParaRPr lang="en-US" altLang="zh-CN" dirty="0"/>
          </a:p>
          <a:p>
            <a:endParaRPr lang="en-US" altLang="zh-CN" dirty="0"/>
          </a:p>
          <a:p>
            <a:r>
              <a:rPr lang="zh-CN" altLang="en-US" dirty="0"/>
              <a:t>标记同步法：延时高，容易积压</a:t>
            </a:r>
            <a:endParaRPr lang="en-US" altLang="zh-CN" dirty="0"/>
          </a:p>
          <a:p>
            <a:r>
              <a:rPr lang="en-US" altLang="zh-CN" dirty="0" err="1"/>
              <a:t>Binlog</a:t>
            </a:r>
            <a:r>
              <a:rPr lang="zh-CN" altLang="en-US" dirty="0"/>
              <a:t>同步：强依赖数据库，参考阿里</a:t>
            </a:r>
            <a:r>
              <a:rPr lang="en-US" altLang="zh-CN" dirty="0"/>
              <a:t>canal</a:t>
            </a:r>
          </a:p>
          <a:p>
            <a:r>
              <a:rPr lang="zh-CN" altLang="en-US" dirty="0"/>
              <a:t>消息同步：灵活性高，一致性不高</a:t>
            </a:r>
            <a:endParaRPr lang="en-US" altLang="zh-CN" dirty="0"/>
          </a:p>
          <a:p>
            <a:endParaRPr lang="en-US" altLang="zh-CN" dirty="0"/>
          </a:p>
          <a:p>
            <a:r>
              <a:rPr lang="zh-CN" altLang="en-US" dirty="0"/>
              <a:t>发现变更时间长：周期扫表，慢查询，扫数据库时间戳无法发现删除的变更</a:t>
            </a:r>
            <a:endParaRPr lang="en-US" altLang="zh-CN" dirty="0"/>
          </a:p>
          <a:p>
            <a:r>
              <a:rPr lang="zh-CN" altLang="en-US" dirty="0"/>
              <a:t>数据积压：轻重不分，没有区分数据优先级</a:t>
            </a:r>
            <a:endParaRPr lang="en-US" altLang="zh-CN" dirty="0"/>
          </a:p>
          <a:p>
            <a:r>
              <a:rPr lang="zh-CN" altLang="en-US" dirty="0"/>
              <a:t>同步异常：数据同步失败以后没有恢复策略</a:t>
            </a:r>
            <a:endParaRPr lang="en-US" altLang="zh-CN" dirty="0"/>
          </a:p>
        </p:txBody>
      </p:sp>
    </p:spTree>
    <p:extLst>
      <p:ext uri="{BB962C8B-B14F-4D97-AF65-F5344CB8AC3E}">
        <p14:creationId xmlns:p14="http://schemas.microsoft.com/office/powerpoint/2010/main" val="4256390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历史上出过多次因为数据清洗或则业务数据突增导致版权电视剧到点无法更新</a:t>
            </a:r>
            <a:endParaRPr lang="en-US" altLang="zh-CN" dirty="0"/>
          </a:p>
          <a:p>
            <a:endParaRPr lang="en-US" altLang="zh-CN" dirty="0"/>
          </a:p>
          <a:p>
            <a:endParaRPr lang="en-US" altLang="zh-CN" dirty="0"/>
          </a:p>
          <a:p>
            <a:r>
              <a:rPr lang="zh-CN" altLang="en-US" dirty="0"/>
              <a:t>标记同步法：延时高，容易积压</a:t>
            </a:r>
            <a:endParaRPr lang="en-US" altLang="zh-CN" dirty="0"/>
          </a:p>
          <a:p>
            <a:r>
              <a:rPr lang="en-US" altLang="zh-CN" dirty="0" err="1"/>
              <a:t>Binlog</a:t>
            </a:r>
            <a:r>
              <a:rPr lang="zh-CN" altLang="en-US" dirty="0"/>
              <a:t>同步：强依赖数据库，参考阿里</a:t>
            </a:r>
            <a:r>
              <a:rPr lang="en-US" altLang="zh-CN" dirty="0"/>
              <a:t>canal</a:t>
            </a:r>
          </a:p>
          <a:p>
            <a:r>
              <a:rPr lang="zh-CN" altLang="en-US" dirty="0"/>
              <a:t>消息同步：灵活性高，一致性不高</a:t>
            </a:r>
            <a:endParaRPr lang="en-US" altLang="zh-CN" dirty="0"/>
          </a:p>
          <a:p>
            <a:endParaRPr lang="en-US" altLang="zh-CN" dirty="0"/>
          </a:p>
          <a:p>
            <a:r>
              <a:rPr lang="zh-CN" altLang="en-US" dirty="0"/>
              <a:t>数据变更量时延秒级</a:t>
            </a:r>
            <a:endParaRPr lang="en-US" altLang="zh-CN" dirty="0"/>
          </a:p>
        </p:txBody>
      </p:sp>
    </p:spTree>
    <p:extLst>
      <p:ext uri="{BB962C8B-B14F-4D97-AF65-F5344CB8AC3E}">
        <p14:creationId xmlns:p14="http://schemas.microsoft.com/office/powerpoint/2010/main" val="4256390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a:t>
            </a:r>
            <a:r>
              <a:rPr lang="en-US" altLang="zh-CN" dirty="0"/>
              <a:t>1</a:t>
            </a:r>
            <a:r>
              <a:rPr lang="zh-CN" altLang="en-US" dirty="0"/>
              <a:t>）方案一：保证时序，变更内容同步：数据积压。如电视剧</a:t>
            </a:r>
            <a:r>
              <a:rPr lang="en-US" altLang="zh-CN" dirty="0"/>
              <a:t>8</a:t>
            </a:r>
            <a:r>
              <a:rPr lang="zh-CN" altLang="en-US" dirty="0"/>
              <a:t>点更新，被积压在队列末端可能会延后遭到用户投诉</a:t>
            </a:r>
            <a:endParaRPr lang="en-US" altLang="zh-CN" dirty="0"/>
          </a:p>
          <a:p>
            <a:r>
              <a:rPr lang="zh-CN" altLang="en-US" dirty="0"/>
              <a:t>（</a:t>
            </a:r>
            <a:r>
              <a:rPr lang="en-US" altLang="zh-CN" dirty="0"/>
              <a:t>2</a:t>
            </a:r>
            <a:r>
              <a:rPr lang="zh-CN" altLang="en-US" dirty="0"/>
              <a:t>）方案二：区分优先级，不保证时序：数据覆盖。如一个视频经历了先下架后上架，最终结果是上架；但是区分场景优先级以后，如果下架优先级低后消费可能把上架的结果覆盖成下架导致主存和扩展存储数据最终一致性的差异。极限情况下因为消费者不是</a:t>
            </a:r>
            <a:r>
              <a:rPr lang="en-US" altLang="zh-CN" dirty="0"/>
              <a:t>vid</a:t>
            </a:r>
            <a:r>
              <a:rPr lang="zh-CN" altLang="en-US" dirty="0"/>
              <a:t>固定路由，还可能出现并发覆盖问题。</a:t>
            </a:r>
            <a:endParaRPr lang="en-US" altLang="zh-CN" dirty="0"/>
          </a:p>
          <a:p>
            <a:endParaRPr lang="en-US" altLang="zh-CN" dirty="0"/>
          </a:p>
          <a:p>
            <a:r>
              <a:rPr lang="zh-CN" altLang="en-US" dirty="0"/>
              <a:t>消费能力无法提升和各个异构存储的写性能相关</a:t>
            </a:r>
            <a:endParaRPr lang="en-US" altLang="zh-CN" dirty="0"/>
          </a:p>
          <a:p>
            <a:endParaRPr lang="en-US" altLang="zh-CN" dirty="0"/>
          </a:p>
          <a:p>
            <a:r>
              <a:rPr lang="zh-CN" altLang="en-US" dirty="0"/>
              <a:t>如何解决？时序和积压的问题</a:t>
            </a:r>
            <a:endParaRPr lang="en-US" altLang="zh-CN" dirty="0"/>
          </a:p>
        </p:txBody>
      </p:sp>
    </p:spTree>
    <p:extLst>
      <p:ext uri="{BB962C8B-B14F-4D97-AF65-F5344CB8AC3E}">
        <p14:creationId xmlns:p14="http://schemas.microsoft.com/office/powerpoint/2010/main" val="2800270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标记同步法，延时高，容易积压</a:t>
            </a:r>
            <a:endParaRPr lang="en-US" altLang="zh-CN" dirty="0"/>
          </a:p>
          <a:p>
            <a:r>
              <a:rPr lang="en-US" altLang="zh-CN" dirty="0" err="1"/>
              <a:t>Binlog</a:t>
            </a:r>
            <a:r>
              <a:rPr lang="zh-CN" altLang="en-US" dirty="0"/>
              <a:t>同步，强依赖数据库</a:t>
            </a:r>
            <a:endParaRPr lang="en-US" altLang="zh-CN" dirty="0"/>
          </a:p>
          <a:p>
            <a:r>
              <a:rPr lang="zh-CN" altLang="en-US" dirty="0"/>
              <a:t>消息同步：灵活性高，一致性不高</a:t>
            </a:r>
            <a:endParaRPr lang="en-US" altLang="zh-CN" dirty="0"/>
          </a:p>
          <a:p>
            <a:endParaRPr lang="en-US" altLang="zh-CN" dirty="0"/>
          </a:p>
          <a:p>
            <a:r>
              <a:rPr lang="zh-CN" altLang="en-US" dirty="0"/>
              <a:t>时延：分钟级别</a:t>
            </a:r>
            <a:r>
              <a:rPr lang="en-US" altLang="zh-CN" dirty="0"/>
              <a:t>-</a:t>
            </a:r>
            <a:r>
              <a:rPr lang="zh-CN" altLang="en-US" dirty="0"/>
              <a:t>秒级</a:t>
            </a:r>
            <a:endParaRPr lang="en-US" altLang="zh-CN" dirty="0"/>
          </a:p>
          <a:p>
            <a:r>
              <a:rPr lang="zh-CN" altLang="en-US" dirty="0"/>
              <a:t>可靠性：异常自动恢复</a:t>
            </a:r>
            <a:endParaRPr lang="en-US" altLang="zh-CN" dirty="0"/>
          </a:p>
          <a:p>
            <a:r>
              <a:rPr lang="zh-CN" altLang="en-US" dirty="0"/>
              <a:t>轻重分离：多队列优先级</a:t>
            </a:r>
            <a:endParaRPr lang="en-US" altLang="zh-CN" dirty="0"/>
          </a:p>
          <a:p>
            <a:r>
              <a:rPr lang="zh-CN" altLang="en-US" dirty="0"/>
              <a:t>版本号去重：去除重复消息，数据</a:t>
            </a:r>
            <a:r>
              <a:rPr lang="en-US" altLang="zh-CN" dirty="0"/>
              <a:t>id</a:t>
            </a:r>
            <a:r>
              <a:rPr lang="zh-CN" altLang="en-US" dirty="0"/>
              <a:t>级别，减少数据重复覆盖量</a:t>
            </a:r>
            <a:endParaRPr lang="en-US" altLang="zh-CN" dirty="0"/>
          </a:p>
          <a:p>
            <a:r>
              <a:rPr lang="zh-CN" altLang="en-US" dirty="0"/>
              <a:t>向下过载保护：异构存储过载情况下可以转异常队列恢复</a:t>
            </a:r>
            <a:endParaRPr lang="en-US" altLang="zh-CN" dirty="0"/>
          </a:p>
          <a:p>
            <a:r>
              <a:rPr lang="zh-CN" altLang="en-US" dirty="0"/>
              <a:t>突发：可以应对突发流量</a:t>
            </a:r>
            <a:endParaRPr lang="en-US" altLang="zh-CN" dirty="0"/>
          </a:p>
          <a:p>
            <a:r>
              <a:rPr lang="zh-CN" altLang="en-US" dirty="0"/>
              <a:t>跨</a:t>
            </a:r>
            <a:r>
              <a:rPr lang="en-US" altLang="zh-CN" dirty="0" err="1"/>
              <a:t>idc</a:t>
            </a:r>
            <a:r>
              <a:rPr lang="zh-CN" altLang="en-US" dirty="0"/>
              <a:t>容灾</a:t>
            </a:r>
            <a:endParaRPr lang="en-US" altLang="zh-CN" dirty="0"/>
          </a:p>
          <a:p>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sz="2400" dirty="0"/>
              <a:t>从周期扫表改成消息驱动，同步延时从</a:t>
            </a:r>
            <a:r>
              <a:rPr lang="en-US" altLang="zh-CN" sz="2400" dirty="0"/>
              <a:t>10-&gt;1s</a:t>
            </a:r>
            <a:r>
              <a:rPr lang="zh-CN" altLang="en-US" sz="2400" dirty="0"/>
              <a:t>。</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sz="2400" dirty="0"/>
              <a:t>消息同步支持优先级队列防积压，</a:t>
            </a:r>
            <a:r>
              <a:rPr lang="en-US" altLang="zh-CN" sz="2400" dirty="0"/>
              <a:t>union</a:t>
            </a:r>
            <a:r>
              <a:rPr lang="zh-CN" altLang="en-US" sz="2400" dirty="0"/>
              <a:t>同步单机</a:t>
            </a:r>
            <a:r>
              <a:rPr lang="en-US" altLang="zh-CN" sz="2400" dirty="0" err="1"/>
              <a:t>qps</a:t>
            </a:r>
            <a:r>
              <a:rPr lang="zh-CN" altLang="en-US" sz="2400" dirty="0"/>
              <a:t>同步从</a:t>
            </a:r>
            <a:r>
              <a:rPr lang="en-US" altLang="zh-CN" sz="2400" dirty="0"/>
              <a:t>200qps</a:t>
            </a:r>
            <a:r>
              <a:rPr lang="zh-CN" altLang="en-US" sz="2400" dirty="0"/>
              <a:t>上升到</a:t>
            </a:r>
            <a:r>
              <a:rPr lang="en-US" altLang="zh-CN" sz="2400" dirty="0"/>
              <a:t>2Kqps</a:t>
            </a:r>
            <a:r>
              <a:rPr lang="zh-CN" altLang="en-US" sz="2400" dirty="0"/>
              <a:t>（主要限制在</a:t>
            </a:r>
            <a:r>
              <a:rPr lang="en-US" altLang="zh-CN" sz="2400" dirty="0"/>
              <a:t>union</a:t>
            </a:r>
            <a:r>
              <a:rPr lang="zh-CN" altLang="en-US" sz="2400" dirty="0"/>
              <a:t>写性能）。</a:t>
            </a:r>
            <a:endParaRPr lang="en-US" altLang="zh-CN" sz="2400" dirty="0"/>
          </a:p>
          <a:p>
            <a:endParaRPr lang="en-US" altLang="zh-CN" dirty="0"/>
          </a:p>
          <a:p>
            <a:endParaRPr lang="en-US" altLang="zh-CN" dirty="0"/>
          </a:p>
          <a:p>
            <a:r>
              <a:rPr lang="zh-CN" altLang="en-US" dirty="0"/>
              <a:t>为什么不引入字段版本号？生成版本号增加存储设计复杂度，另外同步的字段版本号数据存储的版本号</a:t>
            </a:r>
            <a:r>
              <a:rPr lang="en-US" altLang="zh-CN" dirty="0" err="1"/>
              <a:t>kv</a:t>
            </a:r>
            <a:r>
              <a:rPr lang="zh-CN" altLang="en-US" dirty="0"/>
              <a:t>很大，</a:t>
            </a:r>
            <a:r>
              <a:rPr lang="en-US" altLang="zh-CN" dirty="0"/>
              <a:t>30</a:t>
            </a:r>
            <a:r>
              <a:rPr lang="zh-CN" altLang="en-US" dirty="0"/>
              <a:t>亿</a:t>
            </a:r>
            <a:r>
              <a:rPr lang="en-US" altLang="zh-CN" dirty="0"/>
              <a:t>vid</a:t>
            </a:r>
            <a:r>
              <a:rPr lang="zh-CN" altLang="en-US" dirty="0"/>
              <a:t>，每个</a:t>
            </a:r>
            <a:r>
              <a:rPr lang="en-US" altLang="zh-CN" dirty="0"/>
              <a:t>vid</a:t>
            </a:r>
            <a:r>
              <a:rPr lang="zh-CN" altLang="en-US" dirty="0"/>
              <a:t>平均</a:t>
            </a:r>
            <a:r>
              <a:rPr lang="en-US" altLang="zh-CN" dirty="0"/>
              <a:t>50</a:t>
            </a:r>
            <a:r>
              <a:rPr lang="zh-CN" altLang="en-US" dirty="0"/>
              <a:t>个字段，需要维护</a:t>
            </a:r>
            <a:r>
              <a:rPr lang="en-US" altLang="zh-CN" dirty="0"/>
              <a:t>1500</a:t>
            </a:r>
            <a:r>
              <a:rPr lang="zh-CN" altLang="en-US" dirty="0"/>
              <a:t>亿个字段版本号，如果版本号</a:t>
            </a:r>
            <a:r>
              <a:rPr lang="en-US" altLang="zh-CN" dirty="0"/>
              <a:t>8</a:t>
            </a:r>
            <a:r>
              <a:rPr lang="zh-CN" altLang="en-US" dirty="0"/>
              <a:t>个字节，</a:t>
            </a:r>
            <a:r>
              <a:rPr lang="en-US" altLang="zh-CN" dirty="0"/>
              <a:t>vid12</a:t>
            </a:r>
            <a:r>
              <a:rPr lang="zh-CN" altLang="en-US" dirty="0"/>
              <a:t>字节，需要额外</a:t>
            </a:r>
            <a:r>
              <a:rPr lang="en-US" altLang="zh-CN" dirty="0"/>
              <a:t>3T</a:t>
            </a:r>
            <a:r>
              <a:rPr lang="zh-CN" altLang="en-US" dirty="0"/>
              <a:t>存储（不考虑存储类型结构扩展），如果不需要增加</a:t>
            </a:r>
            <a:r>
              <a:rPr lang="en-US" altLang="zh-CN" dirty="0"/>
              <a:t>vid</a:t>
            </a:r>
            <a:r>
              <a:rPr lang="zh-CN" altLang="en-US" dirty="0"/>
              <a:t>的话，需要</a:t>
            </a:r>
            <a:r>
              <a:rPr lang="en-US" altLang="zh-CN" dirty="0"/>
              <a:t>1.2T</a:t>
            </a:r>
            <a:r>
              <a:rPr lang="zh-CN" altLang="en-US" dirty="0"/>
              <a:t>。同步</a:t>
            </a:r>
            <a:r>
              <a:rPr lang="en-US" altLang="zh-CN" dirty="0"/>
              <a:t>3</a:t>
            </a:r>
            <a:r>
              <a:rPr lang="zh-CN" altLang="en-US" dirty="0"/>
              <a:t>分异构存储需要*</a:t>
            </a:r>
            <a:r>
              <a:rPr lang="en-US" altLang="zh-CN" dirty="0"/>
              <a:t>3</a:t>
            </a:r>
          </a:p>
        </p:txBody>
      </p:sp>
    </p:spTree>
    <p:extLst>
      <p:ext uri="{BB962C8B-B14F-4D97-AF65-F5344CB8AC3E}">
        <p14:creationId xmlns:p14="http://schemas.microsoft.com/office/powerpoint/2010/main" val="3722988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dirty="0"/>
              <a:t>3</a:t>
            </a:r>
            <a:r>
              <a:rPr lang="zh-CN" altLang="en-US" dirty="0"/>
              <a:t>月</a:t>
            </a:r>
            <a:r>
              <a:rPr lang="en-US" altLang="zh-CN" dirty="0"/>
              <a:t>11</a:t>
            </a:r>
            <a:r>
              <a:rPr lang="zh-CN" altLang="en-US" dirty="0"/>
              <a:t>号数据</a:t>
            </a:r>
            <a:endParaRPr lang="en-US" altLang="zh-CN" dirty="0"/>
          </a:p>
        </p:txBody>
      </p:sp>
    </p:spTree>
    <p:extLst>
      <p:ext uri="{BB962C8B-B14F-4D97-AF65-F5344CB8AC3E}">
        <p14:creationId xmlns:p14="http://schemas.microsoft.com/office/powerpoint/2010/main" val="26888781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一、统一存储服务</a:t>
            </a:r>
            <a:r>
              <a:rPr lang="en-US" altLang="zh-CN" dirty="0"/>
              <a:t>-</a:t>
            </a:r>
            <a:r>
              <a:rPr lang="zh-CN" altLang="en-US" dirty="0"/>
              <a:t>标准化</a:t>
            </a:r>
            <a:endParaRPr lang="en-US" altLang="zh-CN" dirty="0"/>
          </a:p>
          <a:p>
            <a:r>
              <a:rPr lang="en-US" altLang="zh-CN" dirty="0"/>
              <a:t>1</a:t>
            </a:r>
            <a:r>
              <a:rPr lang="zh-CN" altLang="en-US" dirty="0"/>
              <a:t>、支持多数据集</a:t>
            </a:r>
            <a:endParaRPr lang="en-US" altLang="zh-CN" dirty="0"/>
          </a:p>
          <a:p>
            <a:r>
              <a:rPr lang="en-US" altLang="zh-CN" dirty="0"/>
              <a:t>2</a:t>
            </a:r>
            <a:r>
              <a:rPr lang="zh-CN" altLang="en-US" dirty="0"/>
              <a:t>、支持多数据源</a:t>
            </a:r>
            <a:endParaRPr lang="en-US" altLang="zh-CN" dirty="0"/>
          </a:p>
          <a:p>
            <a:r>
              <a:rPr lang="en-US" altLang="zh-CN" dirty="0"/>
              <a:t>3</a:t>
            </a:r>
            <a:r>
              <a:rPr lang="zh-CN" altLang="en-US" dirty="0"/>
              <a:t>、支持调用方身份识别</a:t>
            </a:r>
            <a:endParaRPr lang="en-US" altLang="zh-CN" dirty="0"/>
          </a:p>
          <a:p>
            <a:r>
              <a:rPr lang="en-US" altLang="zh-CN" dirty="0"/>
              <a:t>4</a:t>
            </a:r>
            <a:r>
              <a:rPr lang="zh-CN" altLang="en-US" dirty="0"/>
              <a:t>、支持调用方频控</a:t>
            </a:r>
            <a:endParaRPr lang="en-US" altLang="zh-CN" dirty="0"/>
          </a:p>
          <a:p>
            <a:r>
              <a:rPr lang="en-US" altLang="zh-CN" dirty="0"/>
              <a:t>5</a:t>
            </a:r>
            <a:r>
              <a:rPr lang="zh-CN" altLang="en-US" dirty="0"/>
              <a:t>、支持垂直无损扩容</a:t>
            </a:r>
            <a:endParaRPr lang="en-US" altLang="zh-CN" dirty="0"/>
          </a:p>
          <a:p>
            <a:r>
              <a:rPr lang="zh-CN" altLang="en-US" dirty="0"/>
              <a:t>二、存储同步服务</a:t>
            </a:r>
            <a:r>
              <a:rPr lang="en-US" altLang="zh-CN" dirty="0"/>
              <a:t>-</a:t>
            </a:r>
            <a:r>
              <a:rPr lang="zh-CN" altLang="en-US" dirty="0"/>
              <a:t>实时可靠</a:t>
            </a:r>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sz="2400" dirty="0"/>
              <a:t>1</a:t>
            </a:r>
            <a:r>
              <a:rPr lang="zh-CN" altLang="en-US" sz="2400" dirty="0"/>
              <a:t>、从周期扫表改成消息驱动，同步延时从</a:t>
            </a:r>
            <a:r>
              <a:rPr lang="en-US" altLang="zh-CN" sz="2400" dirty="0"/>
              <a:t>1min-&gt;1s</a:t>
            </a:r>
            <a:r>
              <a:rPr lang="zh-CN" altLang="en-US" sz="2400" dirty="0"/>
              <a:t>。</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sz="2400" dirty="0"/>
              <a:t>2</a:t>
            </a:r>
            <a:r>
              <a:rPr lang="zh-CN" altLang="en-US" sz="2400" dirty="0"/>
              <a:t>、消息同步支持优先级队列防积压，</a:t>
            </a:r>
            <a:r>
              <a:rPr lang="en-US" altLang="zh-CN" sz="2400" dirty="0"/>
              <a:t>union</a:t>
            </a:r>
            <a:r>
              <a:rPr lang="zh-CN" altLang="en-US" sz="2400" dirty="0"/>
              <a:t>同步单机</a:t>
            </a:r>
            <a:r>
              <a:rPr lang="en-US" altLang="zh-CN" sz="2400" dirty="0" err="1"/>
              <a:t>qps</a:t>
            </a:r>
            <a:r>
              <a:rPr lang="zh-CN" altLang="en-US" sz="2400" dirty="0"/>
              <a:t>同步从</a:t>
            </a:r>
            <a:r>
              <a:rPr lang="en-US" altLang="zh-CN" sz="2400" dirty="0"/>
              <a:t>200qps</a:t>
            </a:r>
            <a:r>
              <a:rPr lang="zh-CN" altLang="en-US" sz="2400" dirty="0"/>
              <a:t>上升到</a:t>
            </a:r>
            <a:r>
              <a:rPr lang="en-US" altLang="zh-CN" sz="2400" dirty="0"/>
              <a:t>2Kqps</a:t>
            </a:r>
            <a:r>
              <a:rPr lang="zh-CN" altLang="en-US" sz="2400" dirty="0"/>
              <a:t>（主要限制在</a:t>
            </a:r>
            <a:r>
              <a:rPr lang="en-US" altLang="zh-CN" sz="2400" dirty="0"/>
              <a:t>union</a:t>
            </a:r>
            <a:r>
              <a:rPr lang="zh-CN" altLang="en-US" sz="2400" dirty="0"/>
              <a:t>写性能）。</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sz="2400" dirty="0"/>
              <a:t>3</a:t>
            </a:r>
            <a:r>
              <a:rPr lang="zh-CN" altLang="en-US" sz="2400" dirty="0"/>
              <a:t>、引入异常队列，增加异常恢复策略</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sz="2400" dirty="0"/>
              <a:t>三、中台开发</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sz="2400" dirty="0"/>
              <a:t>1</a:t>
            </a:r>
            <a:r>
              <a:rPr lang="zh-CN" altLang="en-US" sz="2400" dirty="0"/>
              <a:t>、维护中台服务，提供资料同步和分发服务</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sz="2400" dirty="0"/>
              <a:t>整个重构过程保障系统稳定，</a:t>
            </a:r>
            <a:r>
              <a:rPr lang="en-US" altLang="zh-CN" sz="2400" dirty="0"/>
              <a:t>0</a:t>
            </a:r>
            <a:r>
              <a:rPr lang="zh-CN" altLang="en-US" sz="2400" dirty="0"/>
              <a:t>重大故障</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400" dirty="0"/>
          </a:p>
          <a:p>
            <a:r>
              <a:rPr lang="zh-CN" altLang="en-US" sz="2400" dirty="0"/>
              <a:t>短期：迁移专辑栏目标签人名等媒资资料到新存储</a:t>
            </a:r>
            <a:endParaRPr lang="en-US" altLang="zh-CN" sz="2400" dirty="0"/>
          </a:p>
          <a:p>
            <a:r>
              <a:rPr lang="zh-CN" altLang="en-US" sz="2400" dirty="0"/>
              <a:t>长期：字段配置和管理台打通，提供从管理前端到后台的解决方案，提供</a:t>
            </a:r>
            <a:r>
              <a:rPr lang="en-US" altLang="zh-CN" sz="2400" dirty="0" err="1"/>
              <a:t>saas</a:t>
            </a:r>
            <a:r>
              <a:rPr lang="zh-CN" altLang="en-US" sz="2400" dirty="0"/>
              <a:t>服务</a:t>
            </a:r>
            <a:endParaRPr lang="en-US" altLang="zh-CN" sz="2400" dirty="0"/>
          </a:p>
          <a:p>
            <a:endParaRPr lang="en-US" altLang="zh-CN" sz="2400" dirty="0"/>
          </a:p>
          <a:p>
            <a:r>
              <a:rPr lang="zh-CN" altLang="en-US" sz="2400" dirty="0"/>
              <a:t>未来计划和展望</a:t>
            </a:r>
            <a:endParaRPr lang="en-US" altLang="zh-CN" sz="2400" dirty="0"/>
          </a:p>
          <a:p>
            <a:r>
              <a:rPr lang="en-US" altLang="zh-CN" sz="2400" dirty="0"/>
              <a:t>1</a:t>
            </a:r>
            <a:r>
              <a:rPr lang="zh-CN" altLang="en-US" sz="2400" dirty="0"/>
              <a:t>、迁移内部其他如专辑，栏目，人名，标签等资料系统</a:t>
            </a:r>
            <a:endParaRPr lang="en-US" altLang="zh-CN" sz="2400" dirty="0"/>
          </a:p>
          <a:p>
            <a:r>
              <a:rPr lang="en-US" altLang="zh-CN" sz="2400" dirty="0"/>
              <a:t>2</a:t>
            </a:r>
            <a:r>
              <a:rPr lang="zh-CN" altLang="en-US" sz="2400" dirty="0"/>
              <a:t>、抽象模块开源，</a:t>
            </a:r>
            <a:endParaRPr lang="en-US" altLang="zh-CN" sz="2400" dirty="0"/>
          </a:p>
          <a:p>
            <a:endParaRPr lang="en-US" altLang="zh-CN" sz="2400" dirty="0"/>
          </a:p>
          <a:p>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400" dirty="0"/>
          </a:p>
        </p:txBody>
      </p:sp>
    </p:spTree>
    <p:extLst>
      <p:ext uri="{BB962C8B-B14F-4D97-AF65-F5344CB8AC3E}">
        <p14:creationId xmlns:p14="http://schemas.microsoft.com/office/powerpoint/2010/main" val="35565201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kumimoji="1" lang="en-US" altLang="zh-CN" dirty="0"/>
          </a:p>
          <a:p>
            <a:endParaRPr kumimoji="1" lang="zh-CN" altLang="en-US" dirty="0"/>
          </a:p>
        </p:txBody>
      </p:sp>
    </p:spTree>
    <p:extLst>
      <p:ext uri="{BB962C8B-B14F-4D97-AF65-F5344CB8AC3E}">
        <p14:creationId xmlns:p14="http://schemas.microsoft.com/office/powerpoint/2010/main" val="3687559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7218977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200" b="0" i="0" dirty="0">
                <a:effectLst/>
                <a:latin typeface="Helvetica Neue"/>
                <a:ea typeface="Helvetica Neue"/>
                <a:cs typeface="Helvetica Neue"/>
                <a:sym typeface="Helvetica Neue"/>
              </a:rPr>
              <a:t>58</a:t>
            </a:r>
            <a:r>
              <a:rPr lang="zh-CN" altLang="en-US" sz="2200" b="0" i="0" dirty="0">
                <a:effectLst/>
                <a:latin typeface="Helvetica Neue"/>
                <a:ea typeface="Helvetica Neue"/>
                <a:cs typeface="Helvetica Neue"/>
                <a:sym typeface="Helvetica Neue"/>
              </a:rPr>
              <a:t>同城最核心的帖子数据，</a:t>
            </a:r>
            <a:r>
              <a:rPr lang="en-US" altLang="zh-CN" sz="2200" b="0" i="0" dirty="0">
                <a:effectLst/>
                <a:latin typeface="Helvetica Neue"/>
                <a:ea typeface="Helvetica Neue"/>
                <a:cs typeface="Helvetica Neue"/>
                <a:sym typeface="Helvetica Neue"/>
              </a:rPr>
              <a:t>100</a:t>
            </a:r>
            <a:r>
              <a:rPr lang="zh-CN" altLang="en-US" sz="2200" b="0" i="0" dirty="0">
                <a:effectLst/>
                <a:latin typeface="Helvetica Neue"/>
                <a:ea typeface="Helvetica Neue"/>
                <a:cs typeface="Helvetica Neue"/>
                <a:sym typeface="Helvetica Neue"/>
              </a:rPr>
              <a:t>亿的数据量，分</a:t>
            </a:r>
            <a:r>
              <a:rPr lang="en-US" altLang="zh-CN" sz="2200" b="0" i="0" dirty="0">
                <a:effectLst/>
                <a:latin typeface="Helvetica Neue"/>
                <a:ea typeface="Helvetica Neue"/>
                <a:cs typeface="Helvetica Neue"/>
                <a:sym typeface="Helvetica Neue"/>
              </a:rPr>
              <a:t>256</a:t>
            </a:r>
            <a:r>
              <a:rPr lang="zh-CN" altLang="en-US" sz="2200" b="0" i="0" dirty="0">
                <a:effectLst/>
                <a:latin typeface="Helvetica Neue"/>
                <a:ea typeface="Helvetica Neue"/>
                <a:cs typeface="Helvetica Neue"/>
                <a:sym typeface="Helvetica Neue"/>
              </a:rPr>
              <a:t>库，异构数据</a:t>
            </a:r>
            <a:r>
              <a:rPr lang="en" altLang="zh-CN" sz="2200" b="0" i="0" dirty="0" err="1">
                <a:effectLst/>
                <a:latin typeface="Helvetica Neue"/>
                <a:ea typeface="Helvetica Neue"/>
                <a:cs typeface="Helvetica Neue"/>
                <a:sym typeface="Helvetica Neue"/>
              </a:rPr>
              <a:t>mysql</a:t>
            </a:r>
            <a:r>
              <a:rPr lang="zh-CN" altLang="en-US" sz="2200" b="0" i="0" dirty="0">
                <a:effectLst/>
                <a:latin typeface="Helvetica Neue"/>
                <a:ea typeface="Helvetica Neue"/>
                <a:cs typeface="Helvetica Neue"/>
                <a:sym typeface="Helvetica Neue"/>
              </a:rPr>
              <a:t>存储，上层架了一个服务，使用</a:t>
            </a:r>
            <a:r>
              <a:rPr lang="en" altLang="zh-CN" sz="2200" b="0" i="0" dirty="0" err="1">
                <a:effectLst/>
                <a:latin typeface="Helvetica Neue"/>
                <a:ea typeface="Helvetica Neue"/>
                <a:cs typeface="Helvetica Neue"/>
                <a:sym typeface="Helvetica Neue"/>
              </a:rPr>
              <a:t>memcache</a:t>
            </a:r>
            <a:r>
              <a:rPr lang="zh-CN" altLang="en-US" sz="2200" b="0" i="0" dirty="0">
                <a:effectLst/>
                <a:latin typeface="Helvetica Neue"/>
                <a:ea typeface="Helvetica Neue"/>
                <a:cs typeface="Helvetica Neue"/>
                <a:sym typeface="Helvetica Neue"/>
              </a:rPr>
              <a:t>做缓存，就是这样一个简单的架构，一直坚持这这么多年。上层的这个服务，就是</a:t>
            </a:r>
            <a:r>
              <a:rPr lang="en-US" altLang="zh-CN" sz="2200" b="1" i="0" dirty="0">
                <a:effectLst/>
                <a:latin typeface="Helvetica Neue"/>
                <a:ea typeface="Helvetica Neue"/>
                <a:cs typeface="Helvetica Neue"/>
                <a:sym typeface="Helvetica Neue"/>
              </a:rPr>
              <a:t>58</a:t>
            </a:r>
            <a:r>
              <a:rPr lang="zh-CN" altLang="en-US" sz="2200" b="1" i="0" dirty="0">
                <a:effectLst/>
                <a:latin typeface="Helvetica Neue"/>
                <a:ea typeface="Helvetica Neue"/>
                <a:cs typeface="Helvetica Neue"/>
                <a:sym typeface="Helvetica Neue"/>
              </a:rPr>
              <a:t>同城最核心的统一服务</a:t>
            </a:r>
            <a:r>
              <a:rPr lang="en" altLang="zh-CN" sz="2200" b="1" i="0" dirty="0">
                <a:effectLst/>
                <a:latin typeface="Helvetica Neue"/>
                <a:ea typeface="Helvetica Neue"/>
                <a:cs typeface="Helvetica Neue"/>
                <a:sym typeface="Helvetica Neue"/>
              </a:rPr>
              <a:t>IMC</a:t>
            </a:r>
            <a:r>
              <a:rPr lang="zh-CN" altLang="en" sz="2200" b="1" i="0" dirty="0">
                <a:effectLst/>
                <a:latin typeface="Helvetica Neue"/>
                <a:ea typeface="Helvetica Neue"/>
                <a:cs typeface="Helvetica Neue"/>
                <a:sym typeface="Helvetica Neue"/>
              </a:rPr>
              <a:t>（</a:t>
            </a:r>
            <a:r>
              <a:rPr lang="en" altLang="zh-CN" sz="2200" b="1" i="0" dirty="0" err="1">
                <a:effectLst/>
                <a:latin typeface="Helvetica Neue"/>
                <a:ea typeface="Helvetica Neue"/>
                <a:cs typeface="Helvetica Neue"/>
                <a:sym typeface="Helvetica Neue"/>
              </a:rPr>
              <a:t>Imformation</a:t>
            </a:r>
            <a:r>
              <a:rPr lang="en" altLang="zh-CN" sz="2200" b="1" i="0" dirty="0">
                <a:effectLst/>
                <a:latin typeface="Helvetica Neue"/>
                <a:ea typeface="Helvetica Neue"/>
                <a:cs typeface="Helvetica Neue"/>
                <a:sym typeface="Helvetica Neue"/>
              </a:rPr>
              <a:t> Management Center</a:t>
            </a:r>
            <a:r>
              <a:rPr lang="zh-CN" altLang="en" sz="2200" b="1" i="0" dirty="0">
                <a:effectLst/>
                <a:latin typeface="Helvetica Neue"/>
                <a:ea typeface="Helvetica Neue"/>
                <a:cs typeface="Helvetica Neue"/>
                <a:sym typeface="Helvetica Neue"/>
              </a:rPr>
              <a:t>）</a:t>
            </a:r>
            <a:r>
              <a:rPr lang="zh-CN" altLang="en-US" sz="2200" b="1" i="0" dirty="0">
                <a:effectLst/>
                <a:latin typeface="Helvetica Neue"/>
                <a:ea typeface="Helvetica Neue"/>
                <a:cs typeface="Helvetica Neue"/>
                <a:sym typeface="Helvetica Neue"/>
              </a:rPr>
              <a:t>，类似的系统如西瓜视频</a:t>
            </a:r>
            <a:endParaRPr lang="en-US" altLang="zh-CN" sz="2200" b="1" i="0" dirty="0">
              <a:effectLst/>
              <a:latin typeface="Helvetica Neue"/>
              <a:ea typeface="Helvetica Neue"/>
              <a:cs typeface="Helvetica Neue"/>
              <a:sym typeface="Helvetica Neue"/>
            </a:endParaRPr>
          </a:p>
          <a:p>
            <a:endParaRPr lang="en-US" altLang="zh-CN" dirty="0"/>
          </a:p>
          <a:p>
            <a:r>
              <a:rPr lang="zh-CN" altLang="en-US" dirty="0"/>
              <a:t>阿里的方案：开源项目</a:t>
            </a:r>
            <a:r>
              <a:rPr lang="en-US" altLang="zh-CN" dirty="0" err="1"/>
              <a:t>canel</a:t>
            </a:r>
            <a:r>
              <a:rPr lang="zh-CN" altLang="en-US" dirty="0"/>
              <a:t>，支持数据库</a:t>
            </a:r>
            <a:r>
              <a:rPr lang="en-US" altLang="zh-CN" dirty="0" err="1"/>
              <a:t>binlog</a:t>
            </a:r>
            <a:r>
              <a:rPr lang="zh-CN" altLang="en-US" dirty="0"/>
              <a:t>的接出同步</a:t>
            </a:r>
            <a:endParaRPr lang="en-US" altLang="zh-CN" dirty="0"/>
          </a:p>
        </p:txBody>
      </p:sp>
    </p:spTree>
    <p:extLst>
      <p:ext uri="{BB962C8B-B14F-4D97-AF65-F5344CB8AC3E}">
        <p14:creationId xmlns:p14="http://schemas.microsoft.com/office/powerpoint/2010/main" val="3515495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effectLst/>
              </a:rPr>
              <a:t>我们抽象来看腾讯视频工作流程以及媒资系统在腾讯系统体系内的职责：视频主要包含和内容的生产，加工，处理，分发。</a:t>
            </a:r>
            <a:endParaRPr lang="en-US" altLang="zh-CN" dirty="0">
              <a:effectLst/>
            </a:endParaRPr>
          </a:p>
          <a:p>
            <a:r>
              <a:rPr lang="zh-CN" altLang="en-US" dirty="0">
                <a:effectLst/>
              </a:rPr>
              <a:t>一个视频进入腾讯视频首先需要经过上传，在播放后台转码，经过人工审核以后进入媒资系统。媒资系统对这些信息进行存储和加工（机器</a:t>
            </a:r>
            <a:r>
              <a:rPr lang="en-US" altLang="zh-CN" dirty="0">
                <a:effectLst/>
              </a:rPr>
              <a:t>+</a:t>
            </a:r>
            <a:r>
              <a:rPr lang="zh-CN" altLang="en-US" dirty="0">
                <a:effectLst/>
              </a:rPr>
              <a:t>人工），运营，最后分发业务后台，才能给到端侧的用户使用。媒资在里面的角色相当于腾讯视频的数据中枢，数据只有入媒资才有可能被其他子系统使用到。</a:t>
            </a:r>
            <a:endParaRPr lang="en-US" altLang="zh-CN" dirty="0">
              <a:effectLst/>
            </a:endParaRPr>
          </a:p>
          <a:p>
            <a:endParaRPr lang="en-US" altLang="zh-CN" dirty="0">
              <a:effectLst/>
            </a:endParaRPr>
          </a:p>
          <a:p>
            <a:r>
              <a:rPr lang="zh-CN" altLang="en-US" dirty="0">
                <a:effectLst/>
              </a:rPr>
              <a:t>媒资是什么：媒资资料管理系统</a:t>
            </a:r>
            <a:r>
              <a:rPr lang="en-US" altLang="zh-CN" dirty="0">
                <a:effectLst/>
              </a:rPr>
              <a:t>-&gt;</a:t>
            </a:r>
            <a:r>
              <a:rPr lang="zh-CN" altLang="en-US" dirty="0">
                <a:effectLst/>
              </a:rPr>
              <a:t>数据中台</a:t>
            </a:r>
          </a:p>
          <a:p>
            <a:endParaRPr lang="zh-CN" altLang="en-US" dirty="0">
              <a:effectLst/>
            </a:endParaRPr>
          </a:p>
          <a:p>
            <a:r>
              <a:rPr lang="zh-CN" altLang="en-US" dirty="0">
                <a:effectLst/>
              </a:rPr>
              <a:t>数据中枢：可靠性要求高</a:t>
            </a:r>
          </a:p>
          <a:p>
            <a:r>
              <a:rPr lang="zh-CN" altLang="en-US" dirty="0">
                <a:effectLst/>
              </a:rPr>
              <a:t>数据请求量大：性能要求高</a:t>
            </a:r>
          </a:p>
          <a:p>
            <a:r>
              <a:rPr lang="zh-CN" altLang="en-US" dirty="0">
                <a:effectLst/>
              </a:rPr>
              <a:t>数据类型多：扩展性要求高</a:t>
            </a:r>
          </a:p>
          <a:p>
            <a:endParaRPr lang="zh-CN" altLang="en-US" dirty="0"/>
          </a:p>
        </p:txBody>
      </p:sp>
    </p:spTree>
    <p:extLst>
      <p:ext uri="{BB962C8B-B14F-4D97-AF65-F5344CB8AC3E}">
        <p14:creationId xmlns:p14="http://schemas.microsoft.com/office/powerpoint/2010/main" val="1849359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sz="2400" dirty="0">
                <a:effectLst/>
              </a:rPr>
              <a:t>历史结构：</a:t>
            </a:r>
            <a:endParaRPr lang="en-US" altLang="zh-CN" sz="2400" dirty="0">
              <a:effectLst/>
            </a:endParaRPr>
          </a:p>
          <a:p>
            <a:r>
              <a:rPr lang="zh-CN" altLang="en-US" sz="2400" dirty="0">
                <a:effectLst/>
              </a:rPr>
              <a:t>单一存储无法实现述求，底层通过存储矩阵实现，主存落地信息，扩展存储拓展存储能力，提升读取，搜索和离线分析能力</a:t>
            </a:r>
            <a:endParaRPr lang="en-US" altLang="zh-CN" sz="2400" dirty="0">
              <a:effectLst/>
            </a:endParaRPr>
          </a:p>
          <a:p>
            <a:endParaRPr lang="en-US" altLang="zh-CN" sz="2400" dirty="0">
              <a:effectLst/>
            </a:endParaRPr>
          </a:p>
          <a:p>
            <a:endParaRPr lang="en-US" altLang="zh-CN" sz="2400" dirty="0">
              <a:effectLst/>
            </a:endParaRPr>
          </a:p>
          <a:p>
            <a:r>
              <a:rPr lang="zh-CN" altLang="en-US" sz="2400" dirty="0">
                <a:effectLst/>
              </a:rPr>
              <a:t>需求：长短视频合并 </a:t>
            </a:r>
            <a:r>
              <a:rPr lang="en-US" altLang="zh-CN" sz="2400" dirty="0">
                <a:effectLst/>
              </a:rPr>
              <a:t>2</a:t>
            </a:r>
            <a:r>
              <a:rPr lang="zh-CN" altLang="en-US" sz="2400" dirty="0">
                <a:effectLst/>
              </a:rPr>
              <a:t>亿</a:t>
            </a:r>
            <a:r>
              <a:rPr lang="en-US" altLang="zh-CN" sz="2400" dirty="0">
                <a:effectLst/>
              </a:rPr>
              <a:t>-&gt;20</a:t>
            </a:r>
            <a:r>
              <a:rPr lang="zh-CN" altLang="en-US" sz="2400" dirty="0">
                <a:effectLst/>
              </a:rPr>
              <a:t>亿</a:t>
            </a:r>
          </a:p>
          <a:p>
            <a:r>
              <a:rPr lang="zh-CN" altLang="en-US" sz="2400" dirty="0">
                <a:effectLst/>
              </a:rPr>
              <a:t>（</a:t>
            </a:r>
            <a:r>
              <a:rPr lang="en-US" altLang="zh-CN" sz="2400" dirty="0">
                <a:effectLst/>
              </a:rPr>
              <a:t>1</a:t>
            </a:r>
            <a:r>
              <a:rPr lang="zh-CN" altLang="en-US" sz="2400" dirty="0">
                <a:effectLst/>
              </a:rPr>
              <a:t>）物理存容量不足：存储有物理风险，需要迁移</a:t>
            </a:r>
          </a:p>
          <a:p>
            <a:r>
              <a:rPr lang="zh-CN" altLang="en-US" sz="2400" dirty="0">
                <a:effectLst/>
              </a:rPr>
              <a:t>（</a:t>
            </a:r>
            <a:r>
              <a:rPr lang="en-US" altLang="zh-CN" sz="2400" dirty="0">
                <a:effectLst/>
              </a:rPr>
              <a:t>2</a:t>
            </a:r>
            <a:r>
              <a:rPr lang="zh-CN" altLang="en-US" sz="2400" dirty="0">
                <a:effectLst/>
              </a:rPr>
              <a:t>）长短视频合并：数据量暴涨，数据变化快</a:t>
            </a:r>
          </a:p>
          <a:p>
            <a:endParaRPr lang="en-US" altLang="zh-CN" sz="2400" dirty="0"/>
          </a:p>
          <a:p>
            <a:r>
              <a:rPr lang="zh-CN" altLang="en-US" sz="2400" dirty="0">
                <a:effectLst/>
              </a:rPr>
              <a:t>历史架构暴露出来的问题</a:t>
            </a:r>
          </a:p>
          <a:p>
            <a:r>
              <a:rPr lang="zh-CN" altLang="en-US" sz="2400" dirty="0">
                <a:effectLst/>
              </a:rPr>
              <a:t>（</a:t>
            </a:r>
            <a:r>
              <a:rPr lang="en-US" altLang="zh-CN" sz="2400" dirty="0">
                <a:effectLst/>
              </a:rPr>
              <a:t>1</a:t>
            </a:r>
            <a:r>
              <a:rPr lang="zh-CN" altLang="en-US" sz="2400" dirty="0">
                <a:effectLst/>
              </a:rPr>
              <a:t>）数据和逻辑耦合：扩容复杂；容易出现慢查询，</a:t>
            </a:r>
            <a:r>
              <a:rPr lang="en-US" altLang="zh-CN" sz="2400" dirty="0">
                <a:effectLst/>
              </a:rPr>
              <a:t>300+</a:t>
            </a:r>
            <a:r>
              <a:rPr lang="zh-CN" altLang="en-US" sz="2400" dirty="0">
                <a:effectLst/>
              </a:rPr>
              <a:t>程序直接访问</a:t>
            </a:r>
            <a:r>
              <a:rPr lang="en" altLang="zh-CN" sz="2400" dirty="0" err="1">
                <a:effectLst/>
              </a:rPr>
              <a:t>db</a:t>
            </a:r>
            <a:r>
              <a:rPr lang="zh-CN" altLang="en-US" sz="2400" dirty="0">
                <a:effectLst/>
              </a:rPr>
              <a:t>，调用方身份无法监控</a:t>
            </a:r>
            <a:endParaRPr lang="en" altLang="zh-CN" sz="2400" dirty="0">
              <a:effectLst/>
            </a:endParaRPr>
          </a:p>
          <a:p>
            <a:r>
              <a:rPr lang="zh-CN" altLang="en" sz="2400" dirty="0">
                <a:effectLst/>
              </a:rPr>
              <a:t>（</a:t>
            </a:r>
            <a:r>
              <a:rPr lang="en" altLang="zh-CN" sz="2400" dirty="0">
                <a:effectLst/>
              </a:rPr>
              <a:t>2</a:t>
            </a:r>
            <a:r>
              <a:rPr lang="zh-CN" altLang="en" sz="2400" dirty="0">
                <a:effectLst/>
              </a:rPr>
              <a:t>）</a:t>
            </a:r>
            <a:r>
              <a:rPr lang="zh-CN" altLang="en-US" sz="2400" dirty="0">
                <a:effectLst/>
              </a:rPr>
              <a:t>数据同步容易积压：大量洗数据需求，线上剧集无法同步出去</a:t>
            </a:r>
          </a:p>
          <a:p>
            <a:r>
              <a:rPr lang="zh-CN" altLang="en-US" sz="2400" dirty="0">
                <a:effectLst/>
              </a:rPr>
              <a:t>（</a:t>
            </a:r>
            <a:r>
              <a:rPr lang="en-US" altLang="zh-CN" sz="2400" dirty="0">
                <a:effectLst/>
              </a:rPr>
              <a:t>3</a:t>
            </a:r>
            <a:r>
              <a:rPr lang="zh-CN" altLang="en-US" sz="2400" dirty="0">
                <a:effectLst/>
              </a:rPr>
              <a:t>）烟囱式开发：每种资料存储服务实现方式都有差异，每种类型的资料数据服务都需要专人维护，无人可用，大家都抱怨每天都在救火</a:t>
            </a:r>
          </a:p>
          <a:p>
            <a:endParaRPr lang="en-US" altLang="zh-CN" sz="2400" dirty="0"/>
          </a:p>
        </p:txBody>
      </p:sp>
    </p:spTree>
    <p:extLst>
      <p:ext uri="{BB962C8B-B14F-4D97-AF65-F5344CB8AC3E}">
        <p14:creationId xmlns:p14="http://schemas.microsoft.com/office/powerpoint/2010/main" val="2650938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altLang="zh-CN" sz="2400" dirty="0">
                <a:effectLst/>
              </a:rPr>
              <a:t>2018</a:t>
            </a:r>
            <a:r>
              <a:rPr lang="zh-CN" altLang="en-US" sz="2400" dirty="0">
                <a:effectLst/>
              </a:rPr>
              <a:t>年</a:t>
            </a:r>
            <a:r>
              <a:rPr lang="en-US" altLang="zh-CN" sz="2400" dirty="0">
                <a:effectLst/>
              </a:rPr>
              <a:t>-&gt;</a:t>
            </a:r>
            <a:r>
              <a:rPr lang="zh-CN" altLang="en-US" sz="2400" dirty="0">
                <a:effectLst/>
              </a:rPr>
              <a:t>需求：长短视频合并 </a:t>
            </a:r>
            <a:r>
              <a:rPr lang="en-US" altLang="zh-CN" sz="2400" dirty="0">
                <a:effectLst/>
              </a:rPr>
              <a:t>2</a:t>
            </a:r>
            <a:r>
              <a:rPr lang="zh-CN" altLang="en-US" sz="2400" dirty="0">
                <a:effectLst/>
              </a:rPr>
              <a:t>亿</a:t>
            </a:r>
            <a:r>
              <a:rPr lang="en-US" altLang="zh-CN" sz="2400" dirty="0">
                <a:effectLst/>
              </a:rPr>
              <a:t>-&gt;20</a:t>
            </a:r>
            <a:r>
              <a:rPr lang="zh-CN" altLang="en-US" sz="2400" dirty="0">
                <a:effectLst/>
              </a:rPr>
              <a:t>亿</a:t>
            </a:r>
          </a:p>
          <a:p>
            <a:r>
              <a:rPr lang="zh-CN" altLang="en-US" sz="2400" dirty="0">
                <a:effectLst/>
              </a:rPr>
              <a:t>（</a:t>
            </a:r>
            <a:r>
              <a:rPr lang="en-US" altLang="zh-CN" sz="2400" dirty="0">
                <a:effectLst/>
              </a:rPr>
              <a:t>1</a:t>
            </a:r>
            <a:r>
              <a:rPr lang="zh-CN" altLang="en-US" sz="2400" dirty="0">
                <a:effectLst/>
              </a:rPr>
              <a:t>）物理存容量不足：存储有物理风险，需要迁移</a:t>
            </a:r>
          </a:p>
          <a:p>
            <a:r>
              <a:rPr lang="zh-CN" altLang="en-US" sz="2400" dirty="0">
                <a:effectLst/>
              </a:rPr>
              <a:t>（</a:t>
            </a:r>
            <a:r>
              <a:rPr lang="en-US" altLang="zh-CN" sz="2400" dirty="0">
                <a:effectLst/>
              </a:rPr>
              <a:t>2</a:t>
            </a:r>
            <a:r>
              <a:rPr lang="zh-CN" altLang="en-US" sz="2400" dirty="0">
                <a:effectLst/>
              </a:rPr>
              <a:t>）长短视频合并：数据量暴涨，数据变化快。突发流量处理</a:t>
            </a:r>
          </a:p>
          <a:p>
            <a:endParaRPr lang="en-US" altLang="zh-CN" sz="2400" dirty="0"/>
          </a:p>
          <a:p>
            <a:r>
              <a:rPr lang="zh-CN" altLang="en-US" sz="2400" dirty="0">
                <a:effectLst/>
              </a:rPr>
              <a:t>历史架构暴露出来的问题</a:t>
            </a:r>
          </a:p>
          <a:p>
            <a:r>
              <a:rPr lang="zh-CN" altLang="en-US" sz="2400" dirty="0">
                <a:effectLst/>
              </a:rPr>
              <a:t>（</a:t>
            </a:r>
            <a:r>
              <a:rPr lang="en-US" altLang="zh-CN" sz="2400" dirty="0">
                <a:effectLst/>
              </a:rPr>
              <a:t>1</a:t>
            </a:r>
            <a:r>
              <a:rPr lang="zh-CN" altLang="en-US" sz="2400" dirty="0">
                <a:effectLst/>
              </a:rPr>
              <a:t>）数据和逻辑耦合：扩容复杂；容易出现慢查询 </a:t>
            </a:r>
            <a:r>
              <a:rPr lang="en-US" altLang="zh-CN" sz="2400" dirty="0">
                <a:effectLst/>
              </a:rPr>
              <a:t>300+</a:t>
            </a:r>
            <a:r>
              <a:rPr lang="zh-CN" altLang="en-US" sz="2400" dirty="0">
                <a:effectLst/>
              </a:rPr>
              <a:t>程序直接访问</a:t>
            </a:r>
            <a:r>
              <a:rPr lang="en" altLang="zh-CN" sz="2400" dirty="0" err="1">
                <a:effectLst/>
              </a:rPr>
              <a:t>db</a:t>
            </a:r>
            <a:endParaRPr lang="en" altLang="zh-CN" sz="2400" dirty="0">
              <a:effectLst/>
            </a:endParaRPr>
          </a:p>
          <a:p>
            <a:r>
              <a:rPr lang="zh-CN" altLang="en" sz="2400" dirty="0">
                <a:effectLst/>
              </a:rPr>
              <a:t>（</a:t>
            </a:r>
            <a:r>
              <a:rPr lang="en" altLang="zh-CN" sz="2400" dirty="0">
                <a:effectLst/>
              </a:rPr>
              <a:t>2</a:t>
            </a:r>
            <a:r>
              <a:rPr lang="zh-CN" altLang="en" sz="2400" dirty="0">
                <a:effectLst/>
              </a:rPr>
              <a:t>）</a:t>
            </a:r>
            <a:r>
              <a:rPr lang="zh-CN" altLang="en-US" sz="2400" dirty="0">
                <a:effectLst/>
              </a:rPr>
              <a:t>数据同步容易积压：大量洗数据需求，线上剧集无法同步出去</a:t>
            </a:r>
          </a:p>
          <a:p>
            <a:r>
              <a:rPr lang="zh-CN" altLang="en-US" sz="2400" dirty="0">
                <a:effectLst/>
              </a:rPr>
              <a:t>（</a:t>
            </a:r>
            <a:r>
              <a:rPr lang="en-US" altLang="zh-CN" sz="2400" dirty="0">
                <a:effectLst/>
              </a:rPr>
              <a:t>3</a:t>
            </a:r>
            <a:r>
              <a:rPr lang="zh-CN" altLang="en-US" sz="2400" dirty="0">
                <a:effectLst/>
              </a:rPr>
              <a:t>）烟囱式开发：每种资料存储服务实现方式都有差异，每种类型的资料数据服务都需要专人维护，无人可用，大家都抱怨每天都在救火</a:t>
            </a:r>
            <a:endParaRPr lang="en-US" altLang="zh-CN" sz="2400" dirty="0">
              <a:effectLst/>
            </a:endParaRPr>
          </a:p>
          <a:p>
            <a:endParaRPr lang="en-US" altLang="zh-CN" sz="2400" dirty="0">
              <a:effectLst/>
            </a:endParaRPr>
          </a:p>
          <a:p>
            <a:endParaRPr lang="en-US" altLang="zh-CN" sz="2400" dirty="0">
              <a:effectLst/>
            </a:endParaRPr>
          </a:p>
          <a:p>
            <a:endParaRPr lang="en-US" altLang="zh-CN" sz="2400" dirty="0">
              <a:effectLst/>
            </a:endParaRPr>
          </a:p>
          <a:p>
            <a:r>
              <a:rPr lang="zh-CN" altLang="en-US" sz="2400" dirty="0">
                <a:effectLst/>
              </a:rPr>
              <a:t> 长视频：我有什么你看什么  </a:t>
            </a:r>
            <a:r>
              <a:rPr lang="en-US" altLang="zh-CN" sz="2400" dirty="0">
                <a:effectLst/>
              </a:rPr>
              <a:t>		</a:t>
            </a:r>
            <a:r>
              <a:rPr lang="zh-CN" altLang="en-US" sz="2400" dirty="0">
                <a:effectLst/>
              </a:rPr>
              <a:t>写少读多</a:t>
            </a:r>
            <a:endParaRPr lang="en-US" altLang="zh-CN" sz="2400" dirty="0">
              <a:effectLst/>
            </a:endParaRPr>
          </a:p>
          <a:p>
            <a:r>
              <a:rPr lang="zh-CN" altLang="en-US" sz="2400" dirty="0">
                <a:effectLst/>
              </a:rPr>
              <a:t> 短视频：用户创造什么看什么</a:t>
            </a:r>
            <a:r>
              <a:rPr lang="en-US" altLang="zh-CN" sz="2400" dirty="0">
                <a:effectLst/>
              </a:rPr>
              <a:t>		</a:t>
            </a:r>
            <a:r>
              <a:rPr lang="zh-CN" altLang="en-US" sz="2400" dirty="0">
                <a:effectLst/>
              </a:rPr>
              <a:t>写多读多</a:t>
            </a:r>
          </a:p>
          <a:p>
            <a:endParaRPr lang="en-US" altLang="zh-CN" sz="2400" dirty="0"/>
          </a:p>
        </p:txBody>
      </p:sp>
    </p:spTree>
    <p:extLst>
      <p:ext uri="{BB962C8B-B14F-4D97-AF65-F5344CB8AC3E}">
        <p14:creationId xmlns:p14="http://schemas.microsoft.com/office/powerpoint/2010/main" val="26655520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参考阿里的数据中台服务发展</a:t>
            </a:r>
          </a:p>
        </p:txBody>
      </p:sp>
    </p:spTree>
    <p:extLst>
      <p:ext uri="{BB962C8B-B14F-4D97-AF65-F5344CB8AC3E}">
        <p14:creationId xmlns:p14="http://schemas.microsoft.com/office/powerpoint/2010/main" val="5978633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pPr marL="0" marR="0" lvl="1" indent="228600" algn="l" defTabSz="457200" eaLnBrk="1" fontAlgn="auto" latinLnBrk="0" hangingPunct="1">
              <a:lnSpc>
                <a:spcPct val="90000"/>
              </a:lnSpc>
              <a:spcBef>
                <a:spcPts val="0"/>
              </a:spcBef>
              <a:spcAft>
                <a:spcPts val="0"/>
              </a:spcAft>
              <a:buClrTx/>
              <a:buSzTx/>
              <a:buFontTx/>
              <a:buNone/>
              <a:tabLst/>
              <a:defRPr/>
            </a:pPr>
            <a:r>
              <a:rPr lang="zh-CN" altLang="en-US" sz="1800" dirty="0">
                <a:effectLst/>
              </a:rPr>
              <a:t>引入了接入层，标准化协议，</a:t>
            </a:r>
            <a:r>
              <a:rPr lang="en-US" altLang="zh-CN" sz="1800" dirty="0" err="1">
                <a:effectLst/>
              </a:rPr>
              <a:t>webcgi</a:t>
            </a:r>
            <a:r>
              <a:rPr lang="zh-CN" altLang="en-US" sz="1800" dirty="0">
                <a:effectLst/>
              </a:rPr>
              <a:t>改成了高性能服务框架</a:t>
            </a:r>
            <a:endParaRPr lang="en-US" altLang="zh-CN" sz="1800" dirty="0">
              <a:effectLst/>
            </a:endParaRPr>
          </a:p>
          <a:p>
            <a:pPr marL="0" marR="0" lvl="1" indent="228600" algn="l" defTabSz="457200" eaLnBrk="1" fontAlgn="auto" latinLnBrk="0" hangingPunct="1">
              <a:lnSpc>
                <a:spcPct val="90000"/>
              </a:lnSpc>
              <a:spcBef>
                <a:spcPts val="0"/>
              </a:spcBef>
              <a:spcAft>
                <a:spcPts val="0"/>
              </a:spcAft>
              <a:buClrTx/>
              <a:buSzTx/>
              <a:buFontTx/>
              <a:buNone/>
              <a:tabLst/>
              <a:defRPr/>
            </a:pPr>
            <a:endParaRPr lang="en-US" altLang="zh-CN" sz="1800" dirty="0">
              <a:effectLst/>
            </a:endParaRPr>
          </a:p>
          <a:p>
            <a:pPr marL="0" marR="0" lvl="1" indent="228600" algn="l" defTabSz="457200" eaLnBrk="1" fontAlgn="auto" latinLnBrk="0" hangingPunct="1">
              <a:lnSpc>
                <a:spcPct val="90000"/>
              </a:lnSpc>
              <a:spcBef>
                <a:spcPts val="0"/>
              </a:spcBef>
              <a:spcAft>
                <a:spcPts val="0"/>
              </a:spcAft>
              <a:buClrTx/>
              <a:buSzTx/>
              <a:buFontTx/>
              <a:buNone/>
              <a:tabLst/>
              <a:defRPr/>
            </a:pPr>
            <a:r>
              <a:rPr lang="en-US" altLang="zh-CN" sz="1800" dirty="0">
                <a:effectLst/>
              </a:rPr>
              <a:t>1</a:t>
            </a:r>
            <a:r>
              <a:rPr lang="zh-CN" altLang="en-US" sz="1800" dirty="0">
                <a:effectLst/>
              </a:rPr>
              <a:t>、定位：数据服务平台参考业界发展里程：解决烟囱式开发问题</a:t>
            </a:r>
            <a:endParaRPr lang="en-US" altLang="zh-CN" sz="1800" dirty="0">
              <a:effectLst/>
            </a:endParaRPr>
          </a:p>
          <a:p>
            <a:pPr marL="0" marR="0" lvl="1" indent="228600" algn="l" defTabSz="457200" eaLnBrk="1" fontAlgn="auto" latinLnBrk="0" hangingPunct="1">
              <a:lnSpc>
                <a:spcPct val="90000"/>
              </a:lnSpc>
              <a:spcBef>
                <a:spcPts val="0"/>
              </a:spcBef>
              <a:spcAft>
                <a:spcPts val="0"/>
              </a:spcAft>
              <a:buClrTx/>
              <a:buSzTx/>
              <a:buFontTx/>
              <a:buNone/>
              <a:tabLst/>
              <a:defRPr/>
            </a:pPr>
            <a:r>
              <a:rPr lang="en-US" altLang="zh-CN" sz="1800" dirty="0">
                <a:effectLst/>
              </a:rPr>
              <a:t>2</a:t>
            </a:r>
            <a:r>
              <a:rPr lang="zh-CN" altLang="en-US" sz="1800" dirty="0">
                <a:effectLst/>
              </a:rPr>
              <a:t>、存储解决方案：解决存储扩展问题</a:t>
            </a:r>
            <a:endParaRPr lang="en-US" altLang="zh-CN" sz="1800" dirty="0">
              <a:effectLst/>
            </a:endParaRPr>
          </a:p>
          <a:p>
            <a:pPr marL="0" marR="0" lvl="1" indent="228600" algn="l" defTabSz="457200" eaLnBrk="1" fontAlgn="auto" latinLnBrk="0" hangingPunct="1">
              <a:lnSpc>
                <a:spcPct val="90000"/>
              </a:lnSpc>
              <a:spcBef>
                <a:spcPts val="0"/>
              </a:spcBef>
              <a:spcAft>
                <a:spcPts val="0"/>
              </a:spcAft>
              <a:buClrTx/>
              <a:buSzTx/>
              <a:buFontTx/>
              <a:buNone/>
              <a:tabLst/>
              <a:defRPr/>
            </a:pPr>
            <a:r>
              <a:rPr lang="en-US" altLang="zh-CN" sz="1800" dirty="0">
                <a:effectLst/>
              </a:rPr>
              <a:t>3</a:t>
            </a:r>
            <a:r>
              <a:rPr lang="zh-CN" altLang="en-US" sz="1800" dirty="0">
                <a:effectLst/>
              </a:rPr>
              <a:t>、同步解决方案：解决同步积压和可靠性问题</a:t>
            </a:r>
            <a:endParaRPr lang="en-US" altLang="zh-CN" sz="1800" dirty="0">
              <a:effectLst/>
            </a:endParaRPr>
          </a:p>
          <a:p>
            <a:pPr marL="0" marR="0" lvl="1" indent="228600" defTabSz="457200" eaLnBrk="1" fontAlgn="auto" latinLnBrk="0" hangingPunct="1">
              <a:lnSpc>
                <a:spcPct val="90000"/>
              </a:lnSpc>
              <a:spcBef>
                <a:spcPts val="0"/>
              </a:spcBef>
              <a:spcAft>
                <a:spcPts val="0"/>
              </a:spcAft>
              <a:buClrTx/>
              <a:buSzTx/>
              <a:buFontTx/>
              <a:buNone/>
              <a:tabLst/>
              <a:defRPr/>
            </a:pPr>
            <a:endParaRPr lang="en-US" altLang="zh-CN" sz="1800" dirty="0">
              <a:effectLst/>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统一存储服务：对外逻辑表，屏蔽物理表</a:t>
            </a:r>
            <a:endPar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异构数据同步：多队列优先级同步</a:t>
            </a:r>
            <a:endPar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a:p>
            <a:pPr marL="0" marR="0" indent="0" algn="l" defTabSz="825500" rtl="0" fontAlgn="auto" latinLnBrk="0" hangingPunct="0">
              <a:lnSpc>
                <a:spcPct val="100000"/>
              </a:lnSpc>
              <a:spcBef>
                <a:spcPts val="0"/>
              </a:spcBef>
              <a:spcAft>
                <a:spcPts val="0"/>
              </a:spcAft>
              <a:buClrTx/>
              <a:buSzTx/>
              <a:buFontTx/>
              <a:buNone/>
              <a:tabLst/>
            </a:pPr>
            <a:endPar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sym typeface="Helvetica"/>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sym typeface="Helvetica"/>
              </a:rPr>
              <a:t>媒资系统是一个存储矩阵，通过多种类型各异的存储共同为业务提供了，高性能查询，搜索，离线计算，数据订阅等服务</a:t>
            </a:r>
            <a:endParaRPr lang="en-US" altLang="zh-CN" sz="1800" dirty="0">
              <a:effectLst/>
            </a:endParaRPr>
          </a:p>
          <a:p>
            <a:pPr marL="0" marR="0" lvl="1" indent="228600" defTabSz="457200" eaLnBrk="1" fontAlgn="auto" latinLnBrk="0" hangingPunct="1">
              <a:lnSpc>
                <a:spcPct val="90000"/>
              </a:lnSpc>
              <a:spcBef>
                <a:spcPts val="0"/>
              </a:spcBef>
              <a:spcAft>
                <a:spcPts val="0"/>
              </a:spcAft>
              <a:buClrTx/>
              <a:buSzTx/>
              <a:buFontTx/>
              <a:buNone/>
              <a:tabLst/>
              <a:defRPr/>
            </a:pPr>
            <a:endParaRPr lang="zh-CN" altLang="en-US" sz="1800" dirty="0">
              <a:effectLst/>
            </a:endParaRPr>
          </a:p>
          <a:p>
            <a:pPr lvl="1">
              <a:lnSpc>
                <a:spcPct val="90000"/>
              </a:lnSpc>
            </a:pPr>
            <a:endParaRPr lang="zh-CN" altLang="en-US" sz="1800" b="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54634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统一现状问题：</a:t>
            </a:r>
            <a:endParaRPr lang="en-US" altLang="zh-CN" dirty="0"/>
          </a:p>
          <a:p>
            <a:r>
              <a:rPr lang="zh-CN" altLang="en-US" dirty="0"/>
              <a:t>调用方身份定位复杂，需要全凭经验或则需要</a:t>
            </a:r>
            <a:r>
              <a:rPr lang="en-US" altLang="zh-CN" dirty="0"/>
              <a:t>dba</a:t>
            </a:r>
            <a:r>
              <a:rPr lang="zh-CN" altLang="en-US" dirty="0"/>
              <a:t>介入协助定位，维护成本高</a:t>
            </a:r>
            <a:endParaRPr lang="en-US" altLang="zh-CN" dirty="0"/>
          </a:p>
          <a:p>
            <a:r>
              <a:rPr lang="zh-CN" altLang="en-US" dirty="0"/>
              <a:t>无法对调用方修改做频率限制：容易产生慢查询相互影响，影响系统可靠性</a:t>
            </a:r>
            <a:endParaRPr lang="en-US" altLang="zh-CN" dirty="0"/>
          </a:p>
          <a:p>
            <a:r>
              <a:rPr lang="zh-CN" altLang="en-US" dirty="0"/>
              <a:t>无法对调用方操作数据范围限制：资料有泄露风险</a:t>
            </a:r>
            <a:endParaRPr lang="en-US" altLang="zh-CN" dirty="0"/>
          </a:p>
          <a:p>
            <a:r>
              <a:rPr lang="zh-CN" altLang="en-US" dirty="0"/>
              <a:t>各个资料系统的库表结构设计和接口字段差异大，维护成本高</a:t>
            </a:r>
            <a:endParaRPr lang="en-US" altLang="zh-CN" dirty="0"/>
          </a:p>
          <a:p>
            <a:endParaRPr lang="en-US" altLang="zh-CN" dirty="0"/>
          </a:p>
          <a:p>
            <a:r>
              <a:rPr lang="zh-CN" altLang="en-US" dirty="0"/>
              <a:t>协议不统一</a:t>
            </a:r>
            <a:endParaRPr lang="en-US" altLang="zh-CN" dirty="0"/>
          </a:p>
          <a:p>
            <a:r>
              <a:rPr lang="zh-CN" altLang="en-US" dirty="0"/>
              <a:t>权限判断不统一</a:t>
            </a:r>
            <a:endParaRPr lang="en-US" altLang="zh-CN" dirty="0"/>
          </a:p>
          <a:p>
            <a:r>
              <a:rPr lang="zh-CN" altLang="en-US" dirty="0"/>
              <a:t>库表结果不统一</a:t>
            </a:r>
            <a:endParaRPr lang="en-US" altLang="zh-CN" dirty="0"/>
          </a:p>
          <a:p>
            <a:r>
              <a:rPr lang="zh-CN" altLang="en-US" dirty="0"/>
              <a:t>资料文档不统一</a:t>
            </a:r>
            <a:endParaRPr lang="en-US" altLang="zh-CN" dirty="0"/>
          </a:p>
          <a:p>
            <a:r>
              <a:rPr lang="zh-CN" altLang="en-US" dirty="0"/>
              <a:t>监控流水不统一</a:t>
            </a:r>
            <a:endParaRPr lang="en-US" altLang="zh-CN" dirty="0"/>
          </a:p>
          <a:p>
            <a:endParaRPr lang="en-US" altLang="zh-CN" dirty="0"/>
          </a:p>
          <a:p>
            <a:r>
              <a:rPr lang="zh-CN" altLang="en-US" dirty="0"/>
              <a:t>存储现状问题：</a:t>
            </a:r>
            <a:endParaRPr lang="en-US" altLang="zh-CN" dirty="0"/>
          </a:p>
          <a:p>
            <a:r>
              <a:rPr lang="zh-CN" altLang="en-US" dirty="0"/>
              <a:t>数据规模：</a:t>
            </a:r>
            <a:r>
              <a:rPr lang="en-US" altLang="zh-CN" dirty="0"/>
              <a:t>2.1vid</a:t>
            </a:r>
          </a:p>
          <a:p>
            <a:r>
              <a:rPr lang="zh-CN" altLang="en-US" dirty="0"/>
              <a:t>横表，一库</a:t>
            </a:r>
            <a:r>
              <a:rPr lang="en-US" altLang="zh-CN" dirty="0"/>
              <a:t>10</a:t>
            </a:r>
            <a:r>
              <a:rPr lang="zh-CN" altLang="en-US" dirty="0"/>
              <a:t>表：</a:t>
            </a:r>
            <a:r>
              <a:rPr lang="en-US" altLang="zh-CN" dirty="0"/>
              <a:t>10</a:t>
            </a:r>
            <a:r>
              <a:rPr lang="zh-CN" altLang="en-US" dirty="0"/>
              <a:t>表 </a:t>
            </a:r>
            <a:r>
              <a:rPr lang="en-US" altLang="zh-CN" dirty="0"/>
              <a:t>2</a:t>
            </a:r>
            <a:r>
              <a:rPr lang="zh-CN" altLang="en-US" dirty="0"/>
              <a:t>，</a:t>
            </a:r>
            <a:r>
              <a:rPr lang="en-US" altLang="zh-CN" dirty="0"/>
              <a:t>1</a:t>
            </a:r>
            <a:r>
              <a:rPr lang="zh-CN" altLang="en-US" dirty="0"/>
              <a:t>亿行</a:t>
            </a:r>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zh-CN" altLang="en-US" dirty="0"/>
              <a:t>竖表，</a:t>
            </a:r>
            <a:r>
              <a:rPr lang="en-US" altLang="zh-CN" dirty="0"/>
              <a:t>10</a:t>
            </a:r>
            <a:r>
              <a:rPr lang="zh-CN" altLang="en-US" dirty="0"/>
              <a:t>库百表：</a:t>
            </a:r>
            <a:r>
              <a:rPr lang="en-US" altLang="zh-CN" dirty="0"/>
              <a:t>1000</a:t>
            </a:r>
            <a:r>
              <a:rPr lang="zh-CN" altLang="en-US" dirty="0"/>
              <a:t>表，一个</a:t>
            </a:r>
            <a:r>
              <a:rPr lang="en-US" altLang="zh-CN" dirty="0"/>
              <a:t>vid</a:t>
            </a:r>
            <a:r>
              <a:rPr lang="zh-CN" altLang="en-US" dirty="0"/>
              <a:t>平均</a:t>
            </a:r>
            <a:r>
              <a:rPr lang="en-US" altLang="zh-CN" dirty="0"/>
              <a:t>50</a:t>
            </a:r>
            <a:r>
              <a:rPr lang="zh-CN" altLang="en-US" dirty="0"/>
              <a:t>个字段，</a:t>
            </a:r>
            <a:r>
              <a:rPr lang="en-US" altLang="zh-CN" dirty="0"/>
              <a:t>100</a:t>
            </a:r>
            <a:r>
              <a:rPr lang="zh-CN" altLang="en-US" dirty="0"/>
              <a:t>亿左右记行，存储使用</a:t>
            </a:r>
            <a:r>
              <a:rPr lang="en-US" altLang="zh-CN" dirty="0"/>
              <a:t>3T</a:t>
            </a:r>
            <a:r>
              <a:rPr lang="zh-CN" altLang="en-US" dirty="0"/>
              <a:t>，物理上限</a:t>
            </a:r>
            <a:r>
              <a:rPr lang="en-US" altLang="zh-CN" dirty="0"/>
              <a:t>6T</a:t>
            </a:r>
          </a:p>
          <a:p>
            <a:endParaRPr lang="en-US" altLang="zh-CN" dirty="0"/>
          </a:p>
          <a:p>
            <a:r>
              <a:rPr lang="zh-CN" altLang="en-US" dirty="0"/>
              <a:t>预计增速一百万左右视频，存储增加</a:t>
            </a:r>
            <a:r>
              <a:rPr lang="en-US" altLang="zh-CN" dirty="0"/>
              <a:t>15G</a:t>
            </a:r>
            <a:r>
              <a:rPr lang="zh-CN" altLang="en-US" dirty="0"/>
              <a:t>，</a:t>
            </a:r>
            <a:r>
              <a:rPr lang="en-US" altLang="zh-CN" dirty="0"/>
              <a:t>180</a:t>
            </a:r>
            <a:r>
              <a:rPr lang="zh-CN" altLang="en-US" dirty="0"/>
              <a:t>天 </a:t>
            </a:r>
            <a:r>
              <a:rPr lang="en-US" altLang="zh-CN" dirty="0"/>
              <a:t>2.7T</a:t>
            </a:r>
            <a:r>
              <a:rPr lang="zh-CN" altLang="en-US" dirty="0"/>
              <a:t>，剩余时间</a:t>
            </a:r>
            <a:r>
              <a:rPr lang="en-US" altLang="zh-CN" dirty="0"/>
              <a:t>6</a:t>
            </a:r>
            <a:r>
              <a:rPr lang="zh-CN" altLang="en-US" dirty="0"/>
              <a:t>个月左右</a:t>
            </a:r>
            <a:endParaRPr lang="en-US" altLang="zh-CN" dirty="0"/>
          </a:p>
          <a:p>
            <a:endParaRPr lang="en-US" altLang="zh-CN" dirty="0"/>
          </a:p>
          <a:p>
            <a:r>
              <a:rPr lang="zh-CN" altLang="en-US" dirty="0"/>
              <a:t>述求：加字段方便；不同字段的的读写请求量差异大；</a:t>
            </a:r>
            <a:endParaRPr lang="en-US" altLang="zh-CN" dirty="0"/>
          </a:p>
          <a:p>
            <a:endParaRPr lang="en-US" altLang="zh-CN" dirty="0"/>
          </a:p>
          <a:p>
            <a:r>
              <a:rPr lang="zh-CN" altLang="en-US" dirty="0"/>
              <a:t>多数据集：多类型资料</a:t>
            </a:r>
            <a:endParaRPr lang="en-US" altLang="zh-CN" dirty="0"/>
          </a:p>
          <a:p>
            <a:r>
              <a:rPr lang="zh-CN" altLang="en-US" dirty="0"/>
              <a:t>多源：轻重分离</a:t>
            </a:r>
            <a:endParaRPr lang="en-US" altLang="zh-CN" dirty="0"/>
          </a:p>
          <a:p>
            <a:endParaRPr lang="en-US" altLang="zh-CN" dirty="0"/>
          </a:p>
          <a:p>
            <a:endParaRPr lang="en-US" altLang="zh-CN" dirty="0"/>
          </a:p>
          <a:p>
            <a:r>
              <a:rPr lang="zh-CN" altLang="en-US" dirty="0"/>
              <a:t>权限：身份权限，垂直字段权限，水平内容权限</a:t>
            </a:r>
            <a:endParaRPr lang="en-US" altLang="zh-CN" dirty="0"/>
          </a:p>
          <a:p>
            <a:endParaRPr lang="en-US" altLang="zh-CN" dirty="0"/>
          </a:p>
          <a:p>
            <a:endParaRPr lang="en-US" altLang="zh-CN" dirty="0"/>
          </a:p>
          <a:p>
            <a:endParaRPr lang="en-US" altLang="zh-CN" dirty="0"/>
          </a:p>
          <a:p>
            <a:r>
              <a:rPr lang="zh-CN" altLang="en-US" dirty="0"/>
              <a:t>单实例过大故障，导致数据</a:t>
            </a:r>
            <a:r>
              <a:rPr lang="en-US" altLang="zh-CN" dirty="0"/>
              <a:t>master</a:t>
            </a:r>
            <a:r>
              <a:rPr lang="zh-CN" altLang="en-US" dirty="0"/>
              <a:t>和</a:t>
            </a:r>
            <a:r>
              <a:rPr lang="en-US" altLang="zh-CN" dirty="0"/>
              <a:t>slave</a:t>
            </a:r>
            <a:r>
              <a:rPr lang="zh-CN" altLang="en-US" dirty="0"/>
              <a:t>同步异常恢复困难</a:t>
            </a:r>
            <a:endParaRPr lang="en-US" altLang="zh-CN" dirty="0"/>
          </a:p>
        </p:txBody>
      </p:sp>
    </p:spTree>
    <p:extLst>
      <p:ext uri="{BB962C8B-B14F-4D97-AF65-F5344CB8AC3E}">
        <p14:creationId xmlns:p14="http://schemas.microsoft.com/office/powerpoint/2010/main" val="1600969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zh-CN" altLang="en-US" dirty="0"/>
              <a:t>特点：列可扩展，降低对分库分表逻辑的耦合</a:t>
            </a:r>
            <a:endParaRPr lang="en-US" altLang="zh-CN" dirty="0"/>
          </a:p>
          <a:p>
            <a:endParaRPr lang="en-US" altLang="zh-CN" dirty="0"/>
          </a:p>
          <a:p>
            <a:r>
              <a:rPr lang="zh-CN" altLang="en-US" dirty="0"/>
              <a:t>视频数据增量：</a:t>
            </a:r>
            <a:endParaRPr lang="en-US" altLang="zh-CN" dirty="0"/>
          </a:p>
          <a:p>
            <a:r>
              <a:rPr lang="zh-CN" altLang="en-US" dirty="0"/>
              <a:t>精品视频</a:t>
            </a:r>
            <a:r>
              <a:rPr lang="en-US" altLang="zh-CN" dirty="0"/>
              <a:t>19</a:t>
            </a:r>
            <a:r>
              <a:rPr lang="zh-CN" altLang="en-US" dirty="0"/>
              <a:t>年初</a:t>
            </a:r>
            <a:r>
              <a:rPr lang="en-US" altLang="zh-CN" dirty="0"/>
              <a:t>2.1</a:t>
            </a:r>
            <a:r>
              <a:rPr lang="zh-CN" altLang="en-US" dirty="0"/>
              <a:t>亿 </a:t>
            </a:r>
            <a:r>
              <a:rPr lang="en-US" altLang="zh-CN" dirty="0"/>
              <a:t>19</a:t>
            </a:r>
            <a:r>
              <a:rPr lang="zh-CN" altLang="en-US" dirty="0"/>
              <a:t>年底</a:t>
            </a:r>
            <a:r>
              <a:rPr lang="en-US" altLang="zh-CN" dirty="0"/>
              <a:t>3.8</a:t>
            </a:r>
            <a:r>
              <a:rPr lang="zh-CN" altLang="en-US" dirty="0"/>
              <a:t>亿</a:t>
            </a:r>
            <a:endParaRPr lang="en-US" altLang="zh-CN" dirty="0"/>
          </a:p>
          <a:p>
            <a:r>
              <a:rPr lang="zh-CN" altLang="en-US" dirty="0"/>
              <a:t>短视频</a:t>
            </a:r>
            <a:r>
              <a:rPr lang="en-US" altLang="zh-CN" dirty="0"/>
              <a:t>19</a:t>
            </a:r>
            <a:r>
              <a:rPr lang="zh-CN" altLang="en-US" dirty="0"/>
              <a:t>年初</a:t>
            </a:r>
            <a:r>
              <a:rPr lang="en-US" altLang="zh-CN" dirty="0"/>
              <a:t>20</a:t>
            </a:r>
            <a:r>
              <a:rPr lang="zh-CN" altLang="en-US" dirty="0"/>
              <a:t>亿 </a:t>
            </a:r>
            <a:r>
              <a:rPr lang="en-US" altLang="zh-CN" dirty="0"/>
              <a:t>19</a:t>
            </a:r>
            <a:r>
              <a:rPr lang="zh-CN" altLang="en-US" dirty="0"/>
              <a:t>年底</a:t>
            </a:r>
            <a:r>
              <a:rPr lang="en-US" altLang="zh-CN" dirty="0"/>
              <a:t>27.5</a:t>
            </a:r>
            <a:r>
              <a:rPr lang="zh-CN" altLang="en-US" dirty="0"/>
              <a:t>亿</a:t>
            </a:r>
            <a:endParaRPr lang="en-US" altLang="zh-CN" dirty="0"/>
          </a:p>
          <a:p>
            <a:endParaRPr lang="en-US" altLang="zh-CN" dirty="0"/>
          </a:p>
          <a:p>
            <a:endParaRPr lang="en-US" altLang="zh-CN" dirty="0"/>
          </a:p>
          <a:p>
            <a:r>
              <a:rPr lang="zh-CN" altLang="en-US" dirty="0"/>
              <a:t>存储选型方案对比</a:t>
            </a:r>
            <a:endParaRPr lang="en-US" altLang="zh-CN" dirty="0"/>
          </a:p>
          <a:p>
            <a:endParaRPr lang="en-US" altLang="zh-CN" dirty="0"/>
          </a:p>
          <a:p>
            <a:r>
              <a:rPr lang="zh-CN" altLang="en-US" dirty="0"/>
              <a:t>当前问题：库表单实例</a:t>
            </a:r>
            <a:endParaRPr lang="en-US" altLang="zh-CN" dirty="0"/>
          </a:p>
          <a:p>
            <a:r>
              <a:rPr lang="zh-CN" altLang="en-US" dirty="0"/>
              <a:t>数据规模：</a:t>
            </a:r>
            <a:endParaRPr lang="en-US" altLang="zh-CN" dirty="0"/>
          </a:p>
          <a:p>
            <a:r>
              <a:rPr lang="en-US" altLang="zh-CN" sz="2200" dirty="0">
                <a:latin typeface="Helvetica Neue"/>
                <a:ea typeface="Helvetica Neue"/>
                <a:cs typeface="Helvetica Neue"/>
                <a:sym typeface="Helvetica Neue"/>
              </a:rPr>
              <a:t>10</a:t>
            </a:r>
            <a:r>
              <a:rPr lang="zh-CN" altLang="en-US" sz="2200" dirty="0">
                <a:latin typeface="Helvetica Neue"/>
                <a:ea typeface="Microsoft YaHei Light" panose="020B0503020204020204" pitchFamily="34" charset="-122"/>
                <a:cs typeface="Helvetica Neue"/>
                <a:sym typeface="Helvetica Neue"/>
              </a:rPr>
              <a:t>横表</a:t>
            </a:r>
            <a:r>
              <a:rPr lang="en-US" altLang="zh-CN" sz="2200" dirty="0">
                <a:latin typeface="Helvetica Neue"/>
                <a:ea typeface="Helvetica Neue"/>
                <a:cs typeface="Helvetica Neue"/>
                <a:sym typeface="Helvetica Neue"/>
              </a:rPr>
              <a:t>+1000</a:t>
            </a:r>
            <a:r>
              <a:rPr lang="zh-CN" altLang="en-US" sz="2200" dirty="0">
                <a:latin typeface="Helvetica Neue"/>
                <a:ea typeface="Microsoft YaHei Light" panose="020B0503020204020204" pitchFamily="34" charset="-122"/>
                <a:cs typeface="Helvetica Neue"/>
                <a:sym typeface="Helvetica Neue"/>
              </a:rPr>
              <a:t>纵表结构</a:t>
            </a:r>
            <a:endParaRPr lang="en-US" altLang="zh-CN" sz="2200" dirty="0">
              <a:latin typeface="Helvetica Neue"/>
              <a:ea typeface="Helvetica Neue"/>
              <a:cs typeface="Helvetica Neue"/>
              <a:sym typeface="Helvetica Neue"/>
            </a:endParaRPr>
          </a:p>
          <a:p>
            <a:r>
              <a:rPr lang="en-US" altLang="zh-CN" sz="2200" dirty="0">
                <a:latin typeface="Helvetica Neue"/>
                <a:ea typeface="Helvetica Neue"/>
                <a:cs typeface="Helvetica Neue"/>
                <a:sym typeface="Helvetica Neue"/>
              </a:rPr>
              <a:t>4</a:t>
            </a:r>
            <a:r>
              <a:rPr lang="zh-CN" altLang="en-US" sz="2200" dirty="0">
                <a:latin typeface="Helvetica Neue"/>
                <a:ea typeface="Microsoft YaHei Light" panose="020B0503020204020204" pitchFamily="34" charset="-122"/>
                <a:cs typeface="Helvetica Neue"/>
                <a:sym typeface="Helvetica Neue"/>
              </a:rPr>
              <a:t>亿数据，已快撑满</a:t>
            </a:r>
            <a:endParaRPr lang="en-US" altLang="zh-CN" sz="2200" dirty="0">
              <a:latin typeface="Helvetica Neue"/>
              <a:ea typeface="Helvetica Neue"/>
              <a:cs typeface="Helvetica Neue"/>
              <a:sym typeface="Helvetica Neue"/>
            </a:endParaRPr>
          </a:p>
          <a:p>
            <a:endParaRPr lang="en-US" altLang="zh-CN" dirty="0"/>
          </a:p>
          <a:p>
            <a:r>
              <a:rPr lang="zh-CN" altLang="en-US" dirty="0"/>
              <a:t>述求：加字段方便；不同字段的的读写请求量差异大；</a:t>
            </a:r>
            <a:endParaRPr lang="en-US" altLang="zh-CN" dirty="0"/>
          </a:p>
          <a:p>
            <a:endParaRPr lang="en-US" altLang="zh-CN" dirty="0"/>
          </a:p>
          <a:p>
            <a:r>
              <a:rPr lang="zh-CN" altLang="en-US" dirty="0"/>
              <a:t>多数据集：多类型资料</a:t>
            </a:r>
            <a:endParaRPr lang="en-US" altLang="zh-CN" dirty="0"/>
          </a:p>
          <a:p>
            <a:r>
              <a:rPr lang="zh-CN" altLang="en-US" dirty="0"/>
              <a:t>多源：轻重分离</a:t>
            </a:r>
            <a:endParaRPr lang="en-US" altLang="zh-CN" dirty="0"/>
          </a:p>
          <a:p>
            <a:endParaRPr lang="en-US" altLang="zh-CN" dirty="0"/>
          </a:p>
          <a:p>
            <a:r>
              <a:rPr lang="en-US" altLang="zh-CN" dirty="0" err="1"/>
              <a:t>Hbase</a:t>
            </a:r>
            <a:r>
              <a:rPr lang="zh-CN" altLang="en-US" dirty="0"/>
              <a:t>，</a:t>
            </a:r>
            <a:r>
              <a:rPr lang="en-US" altLang="zh-CN" dirty="0" err="1"/>
              <a:t>olap</a:t>
            </a:r>
            <a:r>
              <a:rPr lang="zh-CN" altLang="en-US" dirty="0"/>
              <a:t>，适合离线场景，故障恢复分钟级以上（</a:t>
            </a:r>
            <a:r>
              <a:rPr lang="en-US" altLang="zh-CN" dirty="0" err="1"/>
              <a:t>regionserver</a:t>
            </a:r>
            <a:r>
              <a:rPr lang="zh-CN" altLang="en-US" dirty="0"/>
              <a:t>单点需要恢复在分钟级，文件读取时延高几十</a:t>
            </a:r>
            <a:r>
              <a:rPr lang="en-US" altLang="zh-CN" dirty="0"/>
              <a:t>~</a:t>
            </a:r>
            <a:r>
              <a:rPr lang="zh-CN" altLang="en-US" dirty="0"/>
              <a:t>几百</a:t>
            </a:r>
            <a:r>
              <a:rPr lang="en-US" altLang="zh-CN" dirty="0" err="1"/>
              <a:t>ms</a:t>
            </a:r>
            <a:r>
              <a:rPr lang="zh-CN" altLang="en-US" dirty="0"/>
              <a:t>），适合</a:t>
            </a:r>
            <a:r>
              <a:rPr lang="zh-CN" altLang="en-US" sz="2200" b="0" i="0" dirty="0">
                <a:effectLst/>
                <a:latin typeface="Helvetica Neue"/>
                <a:ea typeface="Helvetica Neue"/>
                <a:cs typeface="Helvetica Neue"/>
                <a:sym typeface="Helvetica Neue"/>
              </a:rPr>
              <a:t>存储需要长久保存的海量历史数据，没有跨机房容灾</a:t>
            </a:r>
            <a:endParaRPr lang="en-US" altLang="zh-CN" dirty="0"/>
          </a:p>
          <a:p>
            <a:r>
              <a:rPr lang="en-US" altLang="zh-CN" dirty="0" err="1"/>
              <a:t>Mongodb</a:t>
            </a:r>
            <a:r>
              <a:rPr lang="zh-CN" altLang="en-US" dirty="0"/>
              <a:t>不支持事物，存储资源占用多，运维支持度低，持续插入性能波动大，分片事物待支持</a:t>
            </a:r>
            <a:endParaRPr lang="en-US" altLang="zh-CN"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sz="2400" dirty="0"/>
              <a:t>Cassandra</a:t>
            </a:r>
            <a:r>
              <a:rPr lang="zh-CN" altLang="en-US" sz="2400" dirty="0"/>
              <a:t> 运维支持度低</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sz="2400" dirty="0"/>
              <a:t>TDSQL</a:t>
            </a:r>
            <a:r>
              <a:rPr lang="zh-CN" altLang="en-US" sz="2400" dirty="0"/>
              <a:t>分布式 金融级高可用分布式</a:t>
            </a:r>
            <a:r>
              <a:rPr lang="en-US" altLang="zh-CN" sz="2400" dirty="0" err="1"/>
              <a:t>mysql</a:t>
            </a:r>
            <a:r>
              <a:rPr lang="zh-CN" altLang="en-US" sz="2400" dirty="0"/>
              <a:t>，内部完成逻辑表和物理表的转换，对业务屏蔽分库分表逻辑</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sz="2400" dirty="0" err="1"/>
              <a:t>TiDB</a:t>
            </a:r>
            <a:r>
              <a:rPr lang="zh-CN" altLang="en-US" sz="2400" dirty="0"/>
              <a:t>：平行扩容，</a:t>
            </a:r>
            <a:r>
              <a:rPr lang="en-US" altLang="zh-CN" sz="2400" dirty="0"/>
              <a:t>Raft</a:t>
            </a:r>
            <a:r>
              <a:rPr lang="zh-CN" altLang="en-US" sz="2400" dirty="0"/>
              <a:t>协议保证数据安全高可用，数据存储在</a:t>
            </a:r>
            <a:r>
              <a:rPr lang="en-US" altLang="zh-CN" sz="2400" dirty="0"/>
              <a:t>TIKV</a:t>
            </a:r>
            <a:r>
              <a:rPr lang="zh-CN" altLang="en-US" sz="2400" dirty="0"/>
              <a:t>存储上，有运维工具，目前公司运维经验相对较少</a:t>
            </a: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endParaRPr lang="en-US" altLang="zh-CN" sz="2400" dirty="0"/>
          </a:p>
          <a:p>
            <a:pPr marL="0" marR="0" lvl="0" indent="0" defTabSz="457200" eaLnBrk="1" fontAlgn="auto" latinLnBrk="0" hangingPunct="1">
              <a:lnSpc>
                <a:spcPct val="117999"/>
              </a:lnSpc>
              <a:spcBef>
                <a:spcPts val="0"/>
              </a:spcBef>
              <a:spcAft>
                <a:spcPts val="0"/>
              </a:spcAft>
              <a:buClrTx/>
              <a:buSzTx/>
              <a:buFontTx/>
              <a:buNone/>
              <a:tabLst/>
              <a:defRPr/>
            </a:pPr>
            <a:r>
              <a:rPr lang="en-US" altLang="zh-CN" sz="2400" dirty="0">
                <a:solidFill>
                  <a:schemeClr val="accent1"/>
                </a:solidFill>
                <a:latin typeface="TencentSans W7" panose="020C08030202040F0204" pitchFamily="34" charset="-122"/>
                <a:ea typeface="TencentSans W7" panose="020C08030202040F0204" pitchFamily="34" charset="-122"/>
              </a:rPr>
              <a:t>365(</a:t>
            </a:r>
            <a:r>
              <a:rPr lang="zh-CN" altLang="en-US" sz="2400" dirty="0">
                <a:solidFill>
                  <a:schemeClr val="accent1"/>
                </a:solidFill>
                <a:latin typeface="TencentSans W7" panose="020C08030202040F0204" pitchFamily="34" charset="-122"/>
                <a:ea typeface="TencentSans W7" panose="020C08030202040F0204" pitchFamily="34" charset="-122"/>
              </a:rPr>
              <a:t>天</a:t>
            </a:r>
            <a:r>
              <a:rPr lang="en-US" altLang="zh-CN" sz="2400" dirty="0">
                <a:solidFill>
                  <a:schemeClr val="accent1"/>
                </a:solidFill>
                <a:latin typeface="TencentSans W7" panose="020C08030202040F0204" pitchFamily="34" charset="-122"/>
                <a:ea typeface="TencentSans W7" panose="020C08030202040F0204" pitchFamily="34" charset="-122"/>
              </a:rPr>
              <a:t>)*5(</a:t>
            </a:r>
            <a:r>
              <a:rPr lang="zh-CN" altLang="en-US" sz="2400" dirty="0">
                <a:solidFill>
                  <a:schemeClr val="accent1"/>
                </a:solidFill>
                <a:latin typeface="TencentSans W7" panose="020C08030202040F0204" pitchFamily="34" charset="-122"/>
                <a:ea typeface="TencentSans W7" panose="020C08030202040F0204" pitchFamily="34" charset="-122"/>
              </a:rPr>
              <a:t>年</a:t>
            </a:r>
            <a:r>
              <a:rPr lang="en-US" altLang="zh-CN" sz="2400" dirty="0">
                <a:solidFill>
                  <a:schemeClr val="accent1"/>
                </a:solidFill>
                <a:latin typeface="TencentSans W7" panose="020C08030202040F0204" pitchFamily="34" charset="-122"/>
                <a:ea typeface="TencentSans W7" panose="020C08030202040F0204" pitchFamily="34" charset="-122"/>
              </a:rPr>
              <a:t>)*15(G)/2(G)/128 = 107 </a:t>
            </a:r>
            <a:r>
              <a:rPr lang="zh-CN" altLang="en-US" sz="2400" dirty="0">
                <a:solidFill>
                  <a:schemeClr val="accent1"/>
                </a:solidFill>
                <a:latin typeface="TencentSans W7" panose="020C08030202040F0204" pitchFamily="34" charset="-122"/>
                <a:ea typeface="TencentSans W7" panose="020C08030202040F0204" pitchFamily="34" charset="-122"/>
              </a:rPr>
              <a:t>留一些</a:t>
            </a:r>
            <a:r>
              <a:rPr lang="en-US" altLang="zh-CN" sz="2400" dirty="0">
                <a:solidFill>
                  <a:schemeClr val="accent1"/>
                </a:solidFill>
                <a:latin typeface="TencentSans W7" panose="020C08030202040F0204" pitchFamily="34" charset="-122"/>
                <a:ea typeface="TencentSans W7" panose="020C08030202040F0204" pitchFamily="34" charset="-122"/>
              </a:rPr>
              <a:t>buffer </a:t>
            </a:r>
            <a:r>
              <a:rPr lang="zh-CN" altLang="en-US" sz="2400" dirty="0">
                <a:solidFill>
                  <a:schemeClr val="accent1"/>
                </a:solidFill>
                <a:latin typeface="TencentSans W7" panose="020C08030202040F0204" pitchFamily="34" charset="-122"/>
                <a:ea typeface="TencentSans W7" panose="020C08030202040F0204" pitchFamily="34" charset="-122"/>
              </a:rPr>
              <a:t>取了</a:t>
            </a:r>
            <a:r>
              <a:rPr lang="en-US" altLang="zh-CN" sz="2400" dirty="0">
                <a:solidFill>
                  <a:schemeClr val="accent1"/>
                </a:solidFill>
                <a:latin typeface="TencentSans W7" panose="020C08030202040F0204" pitchFamily="34" charset="-122"/>
                <a:ea typeface="TencentSans W7" panose="020C08030202040F0204" pitchFamily="34" charset="-122"/>
              </a:rPr>
              <a:t>128</a:t>
            </a:r>
            <a:r>
              <a:rPr lang="zh-CN" altLang="en-US" sz="2400" dirty="0">
                <a:solidFill>
                  <a:schemeClr val="accent1"/>
                </a:solidFill>
                <a:latin typeface="TencentSans W7" panose="020C08030202040F0204" pitchFamily="34" charset="-122"/>
                <a:ea typeface="TencentSans W7" panose="020C08030202040F0204" pitchFamily="34" charset="-122"/>
              </a:rPr>
              <a:t>个虚拟表</a:t>
            </a:r>
            <a:endParaRPr lang="en-US" altLang="zh-CN" dirty="0"/>
          </a:p>
          <a:p>
            <a:endParaRPr lang="en-US" altLang="zh-CN" dirty="0"/>
          </a:p>
          <a:p>
            <a:endParaRPr lang="en-US" altLang="zh-CN" dirty="0"/>
          </a:p>
        </p:txBody>
      </p:sp>
    </p:spTree>
    <p:extLst>
      <p:ext uri="{BB962C8B-B14F-4D97-AF65-F5344CB8AC3E}">
        <p14:creationId xmlns:p14="http://schemas.microsoft.com/office/powerpoint/2010/main" val="8771598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封面-纯色">
    <p:spTree>
      <p:nvGrpSpPr>
        <p:cNvPr id="1" name=""/>
        <p:cNvGrpSpPr/>
        <p:nvPr/>
      </p:nvGrpSpPr>
      <p:grpSpPr>
        <a:xfrm>
          <a:off x="0" y="0"/>
          <a:ext cx="0" cy="0"/>
          <a:chOff x="0" y="0"/>
          <a:chExt cx="0" cy="0"/>
        </a:xfrm>
      </p:grpSpPr>
      <p:pic>
        <p:nvPicPr>
          <p:cNvPr id="14" name="2-01.png" descr="2-01.png"/>
          <p:cNvPicPr>
            <a:picLocks noChangeAspect="1"/>
          </p:cNvPicPr>
          <p:nvPr/>
        </p:nvPicPr>
        <p:blipFill>
          <a:blip r:embed="rId2"/>
          <a:stretch>
            <a:fillRect/>
          </a:stretch>
        </p:blipFill>
        <p:spPr>
          <a:xfrm>
            <a:off x="8585" y="-1"/>
            <a:ext cx="24366829" cy="13716001"/>
          </a:xfrm>
          <a:prstGeom prst="rect">
            <a:avLst/>
          </a:prstGeom>
          <a:ln w="12700">
            <a:miter lim="400000"/>
          </a:ln>
        </p:spPr>
      </p:pic>
      <p:pic>
        <p:nvPicPr>
          <p:cNvPr id="15" name="图像" descr="图像"/>
          <p:cNvPicPr>
            <a:picLocks noChangeAspect="1"/>
          </p:cNvPicPr>
          <p:nvPr/>
        </p:nvPicPr>
        <p:blipFill>
          <a:blip r:embed="rId3"/>
          <a:stretch>
            <a:fillRect/>
          </a:stretch>
        </p:blipFill>
        <p:spPr>
          <a:xfrm>
            <a:off x="256622" y="13230896"/>
            <a:ext cx="415398" cy="353132"/>
          </a:xfrm>
          <a:prstGeom prst="rect">
            <a:avLst/>
          </a:prstGeom>
          <a:ln w="12700">
            <a:miter lim="400000"/>
          </a:ln>
        </p:spPr>
      </p:pic>
      <p:sp>
        <p:nvSpPr>
          <p:cNvPr id="16" name="标题文本"/>
          <p:cNvSpPr txBox="1">
            <a:spLocks noGrp="1"/>
          </p:cNvSpPr>
          <p:nvPr>
            <p:ph type="title"/>
          </p:nvPr>
        </p:nvSpPr>
        <p:spPr>
          <a:xfrm>
            <a:off x="2030147" y="160767"/>
            <a:ext cx="20611572" cy="10989932"/>
          </a:xfrm>
          <a:prstGeom prst="rect">
            <a:avLst/>
          </a:prstGeom>
        </p:spPr>
        <p:txBody>
          <a:bodyPr/>
          <a:lstStyle/>
          <a:p>
            <a:r>
              <a:t>标题文本</a:t>
            </a:r>
          </a:p>
        </p:txBody>
      </p:sp>
      <p:sp>
        <p:nvSpPr>
          <p:cNvPr id="17" name="矩形"/>
          <p:cNvSpPr/>
          <p:nvPr/>
        </p:nvSpPr>
        <p:spPr>
          <a:xfrm>
            <a:off x="-10518" y="13086291"/>
            <a:ext cx="24405036" cy="26856"/>
          </a:xfrm>
          <a:prstGeom prst="rect">
            <a:avLst/>
          </a:prstGeom>
          <a:solidFill>
            <a:srgbClr val="00CCFF"/>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8"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图片页">
    <p:spTree>
      <p:nvGrpSpPr>
        <p:cNvPr id="1" name=""/>
        <p:cNvGrpSpPr/>
        <p:nvPr/>
      </p:nvGrpSpPr>
      <p:grpSpPr>
        <a:xfrm>
          <a:off x="0" y="0"/>
          <a:ext cx="0" cy="0"/>
          <a:chOff x="0" y="0"/>
          <a:chExt cx="0" cy="0"/>
        </a:xfrm>
      </p:grpSpPr>
      <p:sp>
        <p:nvSpPr>
          <p:cNvPr id="133" name="矩形"/>
          <p:cNvSpPr/>
          <p:nvPr/>
        </p:nvSpPr>
        <p:spPr>
          <a:xfrm>
            <a:off x="-10518" y="13086291"/>
            <a:ext cx="24384001" cy="642343"/>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34" name="tencent1.png"/>
          <p:cNvSpPr>
            <a:spLocks noGrp="1"/>
          </p:cNvSpPr>
          <p:nvPr>
            <p:ph type="pic" idx="13"/>
          </p:nvPr>
        </p:nvSpPr>
        <p:spPr>
          <a:xfrm>
            <a:off x="0" y="0"/>
            <a:ext cx="24384000" cy="13716000"/>
          </a:xfrm>
          <a:prstGeom prst="rect">
            <a:avLst/>
          </a:prstGeom>
        </p:spPr>
        <p:txBody>
          <a:bodyPr lIns="91439" tIns="45719" rIns="91439" bIns="45719">
            <a:noAutofit/>
          </a:bodyPr>
          <a:lstStyle/>
          <a:p>
            <a:endParaRPr/>
          </a:p>
        </p:txBody>
      </p:sp>
      <p:sp>
        <p:nvSpPr>
          <p:cNvPr id="135" name="幻灯片编号"/>
          <p:cNvSpPr txBox="1">
            <a:spLocks noGrp="1"/>
          </p:cNvSpPr>
          <p:nvPr>
            <p:ph type="sldNum" sz="quarter" idx="2"/>
          </p:nvPr>
        </p:nvSpPr>
        <p:spPr>
          <a:xfrm>
            <a:off x="-10518" y="13172512"/>
            <a:ext cx="24384001" cy="469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142" name="矩形"/>
          <p:cNvSpPr/>
          <p:nvPr/>
        </p:nvSpPr>
        <p:spPr>
          <a:xfrm>
            <a:off x="-10518" y="13086291"/>
            <a:ext cx="24384001" cy="642343"/>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43" name="cctv.png"/>
          <p:cNvSpPr>
            <a:spLocks noGrp="1"/>
          </p:cNvSpPr>
          <p:nvPr>
            <p:ph type="pic" sz="half" idx="13"/>
          </p:nvPr>
        </p:nvSpPr>
        <p:spPr>
          <a:xfrm>
            <a:off x="12189420" y="6858000"/>
            <a:ext cx="12194467" cy="6855496"/>
          </a:xfrm>
          <a:prstGeom prst="rect">
            <a:avLst/>
          </a:prstGeom>
        </p:spPr>
        <p:txBody>
          <a:bodyPr lIns="91439" tIns="45719" rIns="91439" bIns="45719">
            <a:noAutofit/>
          </a:bodyPr>
          <a:lstStyle/>
          <a:p>
            <a:endParaRPr/>
          </a:p>
        </p:txBody>
      </p:sp>
      <p:sp>
        <p:nvSpPr>
          <p:cNvPr id="144" name="VCG41108918332.jpg"/>
          <p:cNvSpPr>
            <a:spLocks noGrp="1"/>
          </p:cNvSpPr>
          <p:nvPr>
            <p:ph type="pic" sz="half" idx="14"/>
          </p:nvPr>
        </p:nvSpPr>
        <p:spPr>
          <a:xfrm>
            <a:off x="12189817" y="4273"/>
            <a:ext cx="12193761" cy="6852584"/>
          </a:xfrm>
          <a:prstGeom prst="rect">
            <a:avLst/>
          </a:prstGeom>
        </p:spPr>
        <p:txBody>
          <a:bodyPr lIns="91439" tIns="45719" rIns="91439" bIns="45719">
            <a:noAutofit/>
          </a:bodyPr>
          <a:lstStyle/>
          <a:p>
            <a:endParaRPr/>
          </a:p>
        </p:txBody>
      </p:sp>
      <p:sp>
        <p:nvSpPr>
          <p:cNvPr id="145" name="bj.png"/>
          <p:cNvSpPr>
            <a:spLocks noGrp="1"/>
          </p:cNvSpPr>
          <p:nvPr>
            <p:ph type="pic" idx="15"/>
          </p:nvPr>
        </p:nvSpPr>
        <p:spPr>
          <a:xfrm>
            <a:off x="-4659" y="198"/>
            <a:ext cx="12194803" cy="13715644"/>
          </a:xfrm>
          <a:prstGeom prst="rect">
            <a:avLst/>
          </a:prstGeom>
        </p:spPr>
        <p:txBody>
          <a:bodyPr lIns="91439" tIns="45719" rIns="91439" bIns="45719">
            <a:noAutofit/>
          </a:bodyPr>
          <a:lstStyle/>
          <a:p>
            <a:endParaRPr/>
          </a:p>
        </p:txBody>
      </p:sp>
      <p:sp>
        <p:nvSpPr>
          <p:cNvPr id="146" name="幻灯片编号"/>
          <p:cNvSpPr txBox="1">
            <a:spLocks noGrp="1"/>
          </p:cNvSpPr>
          <p:nvPr>
            <p:ph type="sldNum" sz="quarter" idx="2"/>
          </p:nvPr>
        </p:nvSpPr>
        <p:spPr>
          <a:xfrm>
            <a:off x="-10518" y="13172512"/>
            <a:ext cx="24384002" cy="469901"/>
          </a:xfrm>
          <a:prstGeom prst="rect">
            <a:avLst/>
          </a:prstGeom>
        </p:spPr>
        <p:txBody>
          <a:bodyPr/>
          <a:lstStyle/>
          <a:p>
            <a:fld id="{86CB4B4D-7CA3-9044-876B-883B54F8677D}" type="slidenum">
              <a:t>‹#›</a:t>
            </a:fld>
            <a:endParaRPr/>
          </a:p>
        </p:txBody>
      </p:sp>
      <p:sp>
        <p:nvSpPr>
          <p:cNvPr id="147"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54"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55" name="–Johnny Appleseed"/>
          <p:cNvSpPr txBox="1">
            <a:spLocks noGrp="1"/>
          </p:cNvSpPr>
          <p:nvPr>
            <p:ph type="body" sz="quarter" idx="13"/>
          </p:nvPr>
        </p:nvSpPr>
        <p:spPr>
          <a:xfrm>
            <a:off x="2827305" y="8934450"/>
            <a:ext cx="18742091" cy="585521"/>
          </a:xfrm>
          <a:prstGeom prst="rect">
            <a:avLst/>
          </a:prstGeom>
        </p:spPr>
        <p:txBody>
          <a:bodyPr>
            <a:spAutoFit/>
          </a:bodyPr>
          <a:lstStyle>
            <a:lvl1pPr marL="0" indent="0" algn="ctr">
              <a:lnSpc>
                <a:spcPct val="100000"/>
              </a:lnSpc>
              <a:spcBef>
                <a:spcPts val="0"/>
              </a:spcBef>
              <a:buSzTx/>
              <a:buNone/>
              <a:defRPr sz="3200" i="1">
                <a:latin typeface="Helvetica Neue"/>
                <a:ea typeface="Helvetica Neue"/>
                <a:cs typeface="Helvetica Neue"/>
                <a:sym typeface="Helvetica Neue"/>
              </a:defRPr>
            </a:lvl1pPr>
          </a:lstStyle>
          <a:p>
            <a:r>
              <a:t>–Johnny Appleseed</a:t>
            </a:r>
          </a:p>
        </p:txBody>
      </p:sp>
      <p:sp>
        <p:nvSpPr>
          <p:cNvPr id="156" name="“Type a quote here.”"/>
          <p:cNvSpPr txBox="1">
            <a:spLocks noGrp="1"/>
          </p:cNvSpPr>
          <p:nvPr>
            <p:ph type="body" sz="quarter" idx="14"/>
          </p:nvPr>
        </p:nvSpPr>
        <p:spPr>
          <a:xfrm>
            <a:off x="2827305" y="6261662"/>
            <a:ext cx="18742091" cy="1192677"/>
          </a:xfrm>
          <a:prstGeom prst="rect">
            <a:avLst/>
          </a:prstGeom>
        </p:spPr>
        <p:txBody>
          <a:bodyPr anchor="ctr">
            <a:spAutoFit/>
          </a:bodyPr>
          <a:lstStyle>
            <a:lvl1pPr marL="0" indent="0" algn="ctr">
              <a:lnSpc>
                <a:spcPct val="100000"/>
              </a:lnSpc>
              <a:spcBef>
                <a:spcPts val="0"/>
              </a:spcBef>
              <a:buSzTx/>
              <a:buNone/>
              <a:defRPr sz="7200">
                <a:solidFill>
                  <a:srgbClr val="000000"/>
                </a:solidFill>
                <a:latin typeface="Helvetica Neue Medium"/>
                <a:ea typeface="Helvetica Neue Medium"/>
                <a:cs typeface="Helvetica Neue Medium"/>
                <a:sym typeface="Helvetica Neue Medium"/>
              </a:defRPr>
            </a:lvl1pPr>
          </a:lstStyle>
          <a:p>
            <a:r>
              <a:t>“Type a quote here.”</a:t>
            </a:r>
          </a:p>
        </p:txBody>
      </p:sp>
      <p:sp>
        <p:nvSpPr>
          <p:cNvPr id="157" name="幻灯片编号"/>
          <p:cNvSpPr txBox="1">
            <a:spLocks noGrp="1"/>
          </p:cNvSpPr>
          <p:nvPr>
            <p:ph type="sldNum" sz="quarter" idx="2"/>
          </p:nvPr>
        </p:nvSpPr>
        <p:spPr>
          <a:xfrm>
            <a:off x="6349" y="13172512"/>
            <a:ext cx="24384001" cy="469901"/>
          </a:xfrm>
          <a:prstGeom prst="rect">
            <a:avLst/>
          </a:prstGeom>
        </p:spPr>
        <p:txBody>
          <a:bodyPr/>
          <a:lstStyle/>
          <a:p>
            <a:fld id="{86CB4B4D-7CA3-9044-876B-883B54F8677D}" type="slidenum">
              <a:t>‹#›</a:t>
            </a:fld>
            <a:endParaRPr/>
          </a:p>
        </p:txBody>
      </p:sp>
      <p:sp>
        <p:nvSpPr>
          <p:cNvPr id="158" name="矩形"/>
          <p:cNvSpPr/>
          <p:nvPr/>
        </p:nvSpPr>
        <p:spPr>
          <a:xfrm>
            <a:off x="-10518" y="13086291"/>
            <a:ext cx="24405036" cy="26856"/>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pic>
        <p:nvPicPr>
          <p:cNvPr id="159" name="Page.png" descr="Page.png"/>
          <p:cNvPicPr>
            <a:picLocks noChangeAspect="1"/>
          </p:cNvPicPr>
          <p:nvPr/>
        </p:nvPicPr>
        <p:blipFill>
          <a:blip r:embed="rId2"/>
          <a:stretch>
            <a:fillRect/>
          </a:stretch>
        </p:blipFill>
        <p:spPr>
          <a:xfrm>
            <a:off x="0" y="0"/>
            <a:ext cx="24384000" cy="13716000"/>
          </a:xfrm>
          <a:prstGeom prst="rect">
            <a:avLst/>
          </a:prstGeom>
          <a:ln w="12700">
            <a:miter lim="400000"/>
          </a:ln>
        </p:spPr>
      </p:pic>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空白页-黑">
    <p:spTree>
      <p:nvGrpSpPr>
        <p:cNvPr id="1" name=""/>
        <p:cNvGrpSpPr/>
        <p:nvPr/>
      </p:nvGrpSpPr>
      <p:grpSpPr>
        <a:xfrm>
          <a:off x="0" y="0"/>
          <a:ext cx="0" cy="0"/>
          <a:chOff x="0" y="0"/>
          <a:chExt cx="0" cy="0"/>
        </a:xfrm>
      </p:grpSpPr>
      <p:sp>
        <p:nvSpPr>
          <p:cNvPr id="166"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
        <p:nvSpPr>
          <p:cNvPr id="167"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FFFFFF">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pic>
        <p:nvPicPr>
          <p:cNvPr id="168" name="Page.png" descr="Page.png"/>
          <p:cNvPicPr>
            <a:picLocks noChangeAspect="1"/>
          </p:cNvPicPr>
          <p:nvPr/>
        </p:nvPicPr>
        <p:blipFill>
          <a:blip r:embed="rId2"/>
          <a:stretch>
            <a:fillRect/>
          </a:stretch>
        </p:blipFill>
        <p:spPr>
          <a:xfrm>
            <a:off x="0" y="0"/>
            <a:ext cx="24384000" cy="13716000"/>
          </a:xfrm>
          <a:prstGeom prst="rect">
            <a:avLst/>
          </a:prstGeom>
          <a:ln w="12700">
            <a:miter lim="400000"/>
          </a:ln>
        </p:spPr>
      </p:pic>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空白页-灰">
    <p:spTree>
      <p:nvGrpSpPr>
        <p:cNvPr id="1" name=""/>
        <p:cNvGrpSpPr/>
        <p:nvPr/>
      </p:nvGrpSpPr>
      <p:grpSpPr>
        <a:xfrm>
          <a:off x="0" y="0"/>
          <a:ext cx="0" cy="0"/>
          <a:chOff x="0" y="0"/>
          <a:chExt cx="0" cy="0"/>
        </a:xfrm>
      </p:grpSpPr>
      <p:sp>
        <p:nvSpPr>
          <p:cNvPr id="175"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76"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77" name="矩形"/>
          <p:cNvSpPr/>
          <p:nvPr/>
        </p:nvSpPr>
        <p:spPr>
          <a:xfrm>
            <a:off x="-10518" y="13086291"/>
            <a:ext cx="24405036" cy="26856"/>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pic>
        <p:nvPicPr>
          <p:cNvPr id="178" name="Page.png" descr="Page.png"/>
          <p:cNvPicPr>
            <a:picLocks noChangeAspect="1"/>
          </p:cNvPicPr>
          <p:nvPr/>
        </p:nvPicPr>
        <p:blipFill>
          <a:blip r:embed="rId2"/>
          <a:stretch>
            <a:fillRect/>
          </a:stretch>
        </p:blipFill>
        <p:spPr>
          <a:xfrm>
            <a:off x="0" y="0"/>
            <a:ext cx="24384000" cy="13716000"/>
          </a:xfrm>
          <a:prstGeom prst="rect">
            <a:avLst/>
          </a:prstGeom>
          <a:ln w="12700">
            <a:miter lim="400000"/>
          </a:ln>
        </p:spPr>
      </p:pic>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空白页-腾讯蓝">
    <p:spTree>
      <p:nvGrpSpPr>
        <p:cNvPr id="1" name=""/>
        <p:cNvGrpSpPr/>
        <p:nvPr/>
      </p:nvGrpSpPr>
      <p:grpSpPr>
        <a:xfrm>
          <a:off x="0" y="0"/>
          <a:ext cx="0" cy="0"/>
          <a:chOff x="0" y="0"/>
          <a:chExt cx="0" cy="0"/>
        </a:xfrm>
      </p:grpSpPr>
      <p:sp>
        <p:nvSpPr>
          <p:cNvPr id="185" name="矩形"/>
          <p:cNvSpPr/>
          <p:nvPr/>
        </p:nvSpPr>
        <p:spPr>
          <a:xfrm>
            <a:off x="-10518" y="13086291"/>
            <a:ext cx="24384001" cy="642343"/>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86" name="幻灯片编号"/>
          <p:cNvSpPr txBox="1">
            <a:spLocks noGrp="1"/>
          </p:cNvSpPr>
          <p:nvPr>
            <p:ph type="sldNum" sz="quarter" idx="2"/>
          </p:nvPr>
        </p:nvSpPr>
        <p:spPr>
          <a:xfrm>
            <a:off x="-10518" y="13172512"/>
            <a:ext cx="24384001" cy="469901"/>
          </a:xfrm>
          <a:prstGeom prst="rect">
            <a:avLst/>
          </a:prstGeom>
        </p:spPr>
        <p:txBody>
          <a:bodyPr/>
          <a:lstStyle/>
          <a:p>
            <a:fld id="{86CB4B4D-7CA3-9044-876B-883B54F8677D}" type="slidenum">
              <a:t>‹#›</a:t>
            </a:fld>
            <a:endParaRPr/>
          </a:p>
        </p:txBody>
      </p:sp>
      <p:sp>
        <p:nvSpPr>
          <p:cNvPr id="187"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FFFFFF">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pic>
        <p:nvPicPr>
          <p:cNvPr id="188" name="Page.png" descr="Page.png"/>
          <p:cNvPicPr>
            <a:picLocks noChangeAspect="1"/>
          </p:cNvPicPr>
          <p:nvPr/>
        </p:nvPicPr>
        <p:blipFill>
          <a:blip r:embed="rId2"/>
          <a:stretch>
            <a:fillRect/>
          </a:stretch>
        </p:blipFill>
        <p:spPr>
          <a:xfrm>
            <a:off x="0" y="0"/>
            <a:ext cx="24384000" cy="13716000"/>
          </a:xfrm>
          <a:prstGeom prst="rect">
            <a:avLst/>
          </a:prstGeom>
          <a:ln w="12700">
            <a:miter lim="400000"/>
          </a:ln>
        </p:spPr>
      </p:pic>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结束页">
    <p:spTree>
      <p:nvGrpSpPr>
        <p:cNvPr id="1" name=""/>
        <p:cNvGrpSpPr/>
        <p:nvPr/>
      </p:nvGrpSpPr>
      <p:grpSpPr>
        <a:xfrm>
          <a:off x="0" y="0"/>
          <a:ext cx="0" cy="0"/>
          <a:chOff x="0" y="0"/>
          <a:chExt cx="0" cy="0"/>
        </a:xfrm>
      </p:grpSpPr>
      <p:pic>
        <p:nvPicPr>
          <p:cNvPr id="195" name="图像" descr="图像"/>
          <p:cNvPicPr>
            <a:picLocks noChangeAspect="1"/>
          </p:cNvPicPr>
          <p:nvPr/>
        </p:nvPicPr>
        <p:blipFill>
          <a:blip r:embed="rId2"/>
          <a:stretch>
            <a:fillRect/>
          </a:stretch>
        </p:blipFill>
        <p:spPr>
          <a:xfrm>
            <a:off x="10515914" y="1030700"/>
            <a:ext cx="3352172" cy="450554"/>
          </a:xfrm>
          <a:prstGeom prst="rect">
            <a:avLst/>
          </a:prstGeom>
          <a:ln w="12700">
            <a:miter lim="400000"/>
          </a:ln>
        </p:spPr>
      </p:pic>
      <p:sp>
        <p:nvSpPr>
          <p:cNvPr id="196" name="Thanks"/>
          <p:cNvSpPr txBox="1"/>
          <p:nvPr/>
        </p:nvSpPr>
        <p:spPr>
          <a:xfrm>
            <a:off x="6648704" y="4633383"/>
            <a:ext cx="11340593" cy="47371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defRPr sz="28000" spc="-1400">
                <a:solidFill>
                  <a:srgbClr val="FFFFFF"/>
                </a:solidFill>
                <a:latin typeface="+mn-lt"/>
                <a:ea typeface="+mn-ea"/>
                <a:cs typeface="+mn-cs"/>
                <a:sym typeface="TTTGBMedium"/>
              </a:defRPr>
            </a:lvl1pPr>
          </a:lstStyle>
          <a:p>
            <a:r>
              <a:t>Thanks</a:t>
            </a:r>
          </a:p>
        </p:txBody>
      </p:sp>
      <p:sp>
        <p:nvSpPr>
          <p:cNvPr id="197" name="幻灯片编号"/>
          <p:cNvSpPr txBox="1">
            <a:spLocks noGrp="1"/>
          </p:cNvSpPr>
          <p:nvPr>
            <p:ph type="sldNum" sz="quarter" idx="2"/>
          </p:nvPr>
        </p:nvSpPr>
        <p:spPr>
          <a:xfrm>
            <a:off x="-10518" y="13172512"/>
            <a:ext cx="24384001" cy="469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结束页-带纹理">
    <p:spTree>
      <p:nvGrpSpPr>
        <p:cNvPr id="1" name=""/>
        <p:cNvGrpSpPr/>
        <p:nvPr/>
      </p:nvGrpSpPr>
      <p:grpSpPr>
        <a:xfrm>
          <a:off x="0" y="0"/>
          <a:ext cx="0" cy="0"/>
          <a:chOff x="0" y="0"/>
          <a:chExt cx="0" cy="0"/>
        </a:xfrm>
      </p:grpSpPr>
      <p:pic>
        <p:nvPicPr>
          <p:cNvPr id="204" name="1-01.png" descr="1-01.png"/>
          <p:cNvPicPr>
            <a:picLocks noChangeAspect="1"/>
          </p:cNvPicPr>
          <p:nvPr/>
        </p:nvPicPr>
        <p:blipFill>
          <a:blip r:embed="rId2"/>
          <a:stretch>
            <a:fillRect/>
          </a:stretch>
        </p:blipFill>
        <p:spPr>
          <a:xfrm>
            <a:off x="8585" y="0"/>
            <a:ext cx="24366829" cy="13716000"/>
          </a:xfrm>
          <a:prstGeom prst="rect">
            <a:avLst/>
          </a:prstGeom>
          <a:ln w="12700">
            <a:miter lim="400000"/>
          </a:ln>
        </p:spPr>
      </p:pic>
      <p:sp>
        <p:nvSpPr>
          <p:cNvPr id="205" name="Thanks"/>
          <p:cNvSpPr txBox="1"/>
          <p:nvPr/>
        </p:nvSpPr>
        <p:spPr>
          <a:xfrm>
            <a:off x="1122976" y="3331633"/>
            <a:ext cx="9335898" cy="3898901"/>
          </a:xfrm>
          <a:prstGeom prst="rect">
            <a:avLst/>
          </a:prstGeom>
          <a:ln w="12700">
            <a:miter lim="400000"/>
          </a:ln>
          <a:extLst>
            <a:ext uri="{C572A759-6A51-4108-AA02-DFA0A04FC94B}">
              <ma14:wrappingTextBoxFlag xmlns:ma14="http://schemas.microsoft.com/office/mac/drawingml/2011/main" xmlns="" val="1"/>
            </a:ext>
          </a:extLst>
        </p:spPr>
        <p:txBody>
          <a:bodyPr wrap="none" lIns="50800" tIns="50800" rIns="50800" bIns="50800">
            <a:spAutoFit/>
          </a:bodyPr>
          <a:lstStyle>
            <a:lvl1pPr algn="l">
              <a:defRPr sz="23000" spc="-1150">
                <a:solidFill>
                  <a:srgbClr val="FFFFFF"/>
                </a:solidFill>
                <a:latin typeface="+mn-lt"/>
                <a:ea typeface="+mn-ea"/>
                <a:cs typeface="+mn-cs"/>
                <a:sym typeface="TTTGBMedium"/>
              </a:defRPr>
            </a:lvl1pPr>
          </a:lstStyle>
          <a:p>
            <a:r>
              <a:t>Thanks</a:t>
            </a:r>
          </a:p>
        </p:txBody>
      </p:sp>
      <p:sp>
        <p:nvSpPr>
          <p:cNvPr id="206"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封面-近景">
    <p:spTree>
      <p:nvGrpSpPr>
        <p:cNvPr id="1" name=""/>
        <p:cNvGrpSpPr/>
        <p:nvPr/>
      </p:nvGrpSpPr>
      <p:grpSpPr>
        <a:xfrm>
          <a:off x="0" y="0"/>
          <a:ext cx="0" cy="0"/>
          <a:chOff x="0" y="0"/>
          <a:chExt cx="0" cy="0"/>
        </a:xfrm>
      </p:grpSpPr>
      <p:pic>
        <p:nvPicPr>
          <p:cNvPr id="25" name="1-01.png" descr="1-01.png"/>
          <p:cNvPicPr>
            <a:picLocks noChangeAspect="1"/>
          </p:cNvPicPr>
          <p:nvPr/>
        </p:nvPicPr>
        <p:blipFill>
          <a:blip r:embed="rId2"/>
          <a:stretch>
            <a:fillRect/>
          </a:stretch>
        </p:blipFill>
        <p:spPr>
          <a:xfrm>
            <a:off x="8585" y="0"/>
            <a:ext cx="24366829" cy="13716000"/>
          </a:xfrm>
          <a:prstGeom prst="rect">
            <a:avLst/>
          </a:prstGeom>
          <a:ln w="12700">
            <a:miter lim="400000"/>
          </a:ln>
        </p:spPr>
      </p:pic>
      <p:sp>
        <p:nvSpPr>
          <p:cNvPr id="26" name="标题文本"/>
          <p:cNvSpPr txBox="1">
            <a:spLocks noGrp="1"/>
          </p:cNvSpPr>
          <p:nvPr>
            <p:ph type="title"/>
          </p:nvPr>
        </p:nvSpPr>
        <p:spPr>
          <a:xfrm>
            <a:off x="1390914" y="4525334"/>
            <a:ext cx="20611572" cy="6400073"/>
          </a:xfrm>
          <a:prstGeom prst="rect">
            <a:avLst/>
          </a:prstGeom>
        </p:spPr>
        <p:txBody>
          <a:bodyPr anchor="t"/>
          <a:lstStyle>
            <a:lvl1pPr algn="l">
              <a:defRPr sz="14000" b="0"/>
            </a:lvl1pPr>
          </a:lstStyle>
          <a:p>
            <a:r>
              <a:t>标题文本</a:t>
            </a:r>
          </a:p>
        </p:txBody>
      </p:sp>
      <p:sp>
        <p:nvSpPr>
          <p:cNvPr id="27" name="正文级别 1…"/>
          <p:cNvSpPr txBox="1">
            <a:spLocks noGrp="1"/>
          </p:cNvSpPr>
          <p:nvPr>
            <p:ph type="body" sz="quarter" idx="1"/>
          </p:nvPr>
        </p:nvSpPr>
        <p:spPr>
          <a:xfrm>
            <a:off x="1886214" y="7922485"/>
            <a:ext cx="20611572" cy="1267487"/>
          </a:xfrm>
          <a:prstGeom prst="rect">
            <a:avLst/>
          </a:prstGeom>
        </p:spPr>
        <p:txBody>
          <a:bodyPr/>
          <a:lstStyle>
            <a:lvl1pPr marL="0" indent="0">
              <a:lnSpc>
                <a:spcPct val="100000"/>
              </a:lnSpc>
              <a:spcBef>
                <a:spcPts val="0"/>
              </a:spcBef>
              <a:buSzTx/>
              <a:buNone/>
              <a:defRPr sz="6400">
                <a:solidFill>
                  <a:srgbClr val="FFFFFF"/>
                </a:solidFill>
                <a:latin typeface="+mn-lt"/>
                <a:ea typeface="+mn-ea"/>
                <a:cs typeface="+mn-cs"/>
                <a:sym typeface="TTTGBMedium"/>
              </a:defRPr>
            </a:lvl1pPr>
            <a:lvl2pPr marL="0" indent="228600">
              <a:lnSpc>
                <a:spcPct val="100000"/>
              </a:lnSpc>
              <a:spcBef>
                <a:spcPts val="0"/>
              </a:spcBef>
              <a:buSzTx/>
              <a:buNone/>
              <a:defRPr sz="6400">
                <a:solidFill>
                  <a:srgbClr val="FFFFFF"/>
                </a:solidFill>
                <a:latin typeface="+mn-lt"/>
                <a:ea typeface="+mn-ea"/>
                <a:cs typeface="+mn-cs"/>
                <a:sym typeface="TTTGBMedium"/>
              </a:defRPr>
            </a:lvl2pPr>
            <a:lvl3pPr marL="0" indent="457200">
              <a:lnSpc>
                <a:spcPct val="100000"/>
              </a:lnSpc>
              <a:spcBef>
                <a:spcPts val="0"/>
              </a:spcBef>
              <a:buSzTx/>
              <a:buNone/>
              <a:defRPr sz="6400">
                <a:solidFill>
                  <a:srgbClr val="FFFFFF"/>
                </a:solidFill>
                <a:latin typeface="+mn-lt"/>
                <a:ea typeface="+mn-ea"/>
                <a:cs typeface="+mn-cs"/>
                <a:sym typeface="TTTGBMedium"/>
              </a:defRPr>
            </a:lvl3pPr>
            <a:lvl4pPr marL="0" indent="685800">
              <a:lnSpc>
                <a:spcPct val="100000"/>
              </a:lnSpc>
              <a:spcBef>
                <a:spcPts val="0"/>
              </a:spcBef>
              <a:buSzTx/>
              <a:buNone/>
              <a:defRPr sz="6400">
                <a:solidFill>
                  <a:srgbClr val="FFFFFF"/>
                </a:solidFill>
                <a:latin typeface="+mn-lt"/>
                <a:ea typeface="+mn-ea"/>
                <a:cs typeface="+mn-cs"/>
                <a:sym typeface="TTTGBMedium"/>
              </a:defRPr>
            </a:lvl4pPr>
            <a:lvl5pPr marL="0" indent="914400">
              <a:lnSpc>
                <a:spcPct val="100000"/>
              </a:lnSpc>
              <a:spcBef>
                <a:spcPts val="0"/>
              </a:spcBef>
              <a:buSzTx/>
              <a:buNone/>
              <a:defRPr sz="6400">
                <a:solidFill>
                  <a:srgbClr val="FFFFFF"/>
                </a:solidFill>
                <a:latin typeface="+mn-lt"/>
                <a:ea typeface="+mn-ea"/>
                <a:cs typeface="+mn-cs"/>
                <a:sym typeface="TTTGBMedium"/>
              </a:defRPr>
            </a:lvl5pPr>
          </a:lstStyle>
          <a:p>
            <a:r>
              <a:t>正文级别 1</a:t>
            </a:r>
          </a:p>
          <a:p>
            <a:pPr lvl="1"/>
            <a:r>
              <a:t>正文级别 2</a:t>
            </a:r>
          </a:p>
          <a:p>
            <a:pPr lvl="2"/>
            <a:r>
              <a:t>正文级别 3</a:t>
            </a:r>
          </a:p>
          <a:p>
            <a:pPr lvl="3"/>
            <a:r>
              <a:t>正文级别 4</a:t>
            </a:r>
          </a:p>
          <a:p>
            <a:pPr lvl="4"/>
            <a:r>
              <a:t>正文级别 5</a:t>
            </a:r>
          </a:p>
        </p:txBody>
      </p:sp>
      <p:sp>
        <p:nvSpPr>
          <p:cNvPr id="28" name="文本"/>
          <p:cNvSpPr txBox="1">
            <a:spLocks noGrp="1"/>
          </p:cNvSpPr>
          <p:nvPr>
            <p:ph type="body" sz="quarter" idx="13"/>
          </p:nvPr>
        </p:nvSpPr>
        <p:spPr>
          <a:xfrm>
            <a:off x="12192000" y="11121859"/>
            <a:ext cx="825500" cy="609601"/>
          </a:xfrm>
          <a:prstGeom prst="rect">
            <a:avLst/>
          </a:prstGeom>
        </p:spPr>
        <p:txBody>
          <a:bodyPr wrap="none">
            <a:spAutoFit/>
          </a:bodyPr>
          <a:lstStyle/>
          <a:p>
            <a:pPr marL="0" indent="0">
              <a:lnSpc>
                <a:spcPct val="110000"/>
              </a:lnSpc>
              <a:spcBef>
                <a:spcPts val="0"/>
              </a:spcBef>
              <a:buSzTx/>
              <a:buNone/>
              <a:defRPr sz="2800">
                <a:solidFill>
                  <a:srgbClr val="FFFFFF">
                    <a:alpha val="70052"/>
                  </a:srgbClr>
                </a:solidFill>
                <a:latin typeface="Helvetica Light"/>
                <a:ea typeface="Helvetica Light"/>
                <a:cs typeface="Helvetica Light"/>
                <a:sym typeface="Helvetica Light"/>
              </a:defRPr>
            </a:pPr>
            <a:endParaRPr/>
          </a:p>
        </p:txBody>
      </p:sp>
      <p:pic>
        <p:nvPicPr>
          <p:cNvPr id="29" name="图像" descr="图像"/>
          <p:cNvPicPr>
            <a:picLocks noChangeAspect="1"/>
          </p:cNvPicPr>
          <p:nvPr/>
        </p:nvPicPr>
        <p:blipFill>
          <a:blip r:embed="rId3"/>
          <a:stretch>
            <a:fillRect/>
          </a:stretch>
        </p:blipFill>
        <p:spPr>
          <a:xfrm>
            <a:off x="1645511" y="3082822"/>
            <a:ext cx="4111522" cy="552616"/>
          </a:xfrm>
          <a:prstGeom prst="rect">
            <a:avLst/>
          </a:prstGeom>
          <a:ln w="12700">
            <a:miter lim="400000"/>
          </a:ln>
        </p:spPr>
      </p:pic>
      <p:sp>
        <p:nvSpPr>
          <p:cNvPr id="30"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封面-远景">
    <p:spTree>
      <p:nvGrpSpPr>
        <p:cNvPr id="1" name=""/>
        <p:cNvGrpSpPr/>
        <p:nvPr/>
      </p:nvGrpSpPr>
      <p:grpSpPr>
        <a:xfrm>
          <a:off x="0" y="0"/>
          <a:ext cx="0" cy="0"/>
          <a:chOff x="0" y="0"/>
          <a:chExt cx="0" cy="0"/>
        </a:xfrm>
      </p:grpSpPr>
      <p:sp>
        <p:nvSpPr>
          <p:cNvPr id="37" name="文本"/>
          <p:cNvSpPr txBox="1">
            <a:spLocks noGrp="1"/>
          </p:cNvSpPr>
          <p:nvPr>
            <p:ph type="body" sz="quarter" idx="13"/>
          </p:nvPr>
        </p:nvSpPr>
        <p:spPr>
          <a:xfrm>
            <a:off x="11779250" y="11121859"/>
            <a:ext cx="825501" cy="609601"/>
          </a:xfrm>
          <a:prstGeom prst="rect">
            <a:avLst/>
          </a:prstGeom>
        </p:spPr>
        <p:txBody>
          <a:bodyPr wrap="none">
            <a:spAutoFit/>
          </a:bodyPr>
          <a:lstStyle/>
          <a:p>
            <a:pPr marL="0" indent="0" algn="ctr">
              <a:lnSpc>
                <a:spcPct val="110000"/>
              </a:lnSpc>
              <a:spcBef>
                <a:spcPts val="3000"/>
              </a:spcBef>
              <a:buSzTx/>
              <a:buNone/>
              <a:defRPr sz="2800">
                <a:solidFill>
                  <a:srgbClr val="FFFFFF">
                    <a:alpha val="70052"/>
                  </a:srgbClr>
                </a:solidFill>
                <a:latin typeface="Helvetica Light"/>
                <a:ea typeface="Helvetica Light"/>
                <a:cs typeface="Helvetica Light"/>
                <a:sym typeface="Helvetica Light"/>
              </a:defRPr>
            </a:pPr>
            <a:endParaRPr/>
          </a:p>
        </p:txBody>
      </p:sp>
      <p:sp>
        <p:nvSpPr>
          <p:cNvPr id="38" name="正文级别 1…"/>
          <p:cNvSpPr txBox="1">
            <a:spLocks noGrp="1"/>
          </p:cNvSpPr>
          <p:nvPr>
            <p:ph type="body" sz="quarter" idx="1"/>
          </p:nvPr>
        </p:nvSpPr>
        <p:spPr>
          <a:xfrm>
            <a:off x="1886214" y="7922485"/>
            <a:ext cx="20611572" cy="1267487"/>
          </a:xfrm>
          <a:prstGeom prst="rect">
            <a:avLst/>
          </a:prstGeom>
        </p:spPr>
        <p:txBody>
          <a:bodyPr/>
          <a:lstStyle>
            <a:lvl1pPr marL="0" indent="0" algn="ctr">
              <a:lnSpc>
                <a:spcPct val="100000"/>
              </a:lnSpc>
              <a:spcBef>
                <a:spcPts val="0"/>
              </a:spcBef>
              <a:buSzTx/>
              <a:buNone/>
              <a:defRPr sz="6400">
                <a:solidFill>
                  <a:srgbClr val="FFFFFF"/>
                </a:solidFill>
                <a:latin typeface="+mn-lt"/>
                <a:ea typeface="+mn-ea"/>
                <a:cs typeface="+mn-cs"/>
                <a:sym typeface="TTTGBMedium"/>
              </a:defRPr>
            </a:lvl1pPr>
            <a:lvl2pPr marL="0" indent="228600" algn="ctr">
              <a:lnSpc>
                <a:spcPct val="100000"/>
              </a:lnSpc>
              <a:spcBef>
                <a:spcPts val="0"/>
              </a:spcBef>
              <a:buSzTx/>
              <a:buNone/>
              <a:defRPr sz="6400">
                <a:solidFill>
                  <a:srgbClr val="FFFFFF"/>
                </a:solidFill>
                <a:latin typeface="+mn-lt"/>
                <a:ea typeface="+mn-ea"/>
                <a:cs typeface="+mn-cs"/>
                <a:sym typeface="TTTGBMedium"/>
              </a:defRPr>
            </a:lvl2pPr>
            <a:lvl3pPr marL="0" indent="457200" algn="ctr">
              <a:lnSpc>
                <a:spcPct val="100000"/>
              </a:lnSpc>
              <a:spcBef>
                <a:spcPts val="0"/>
              </a:spcBef>
              <a:buSzTx/>
              <a:buNone/>
              <a:defRPr sz="6400">
                <a:solidFill>
                  <a:srgbClr val="FFFFFF"/>
                </a:solidFill>
                <a:latin typeface="+mn-lt"/>
                <a:ea typeface="+mn-ea"/>
                <a:cs typeface="+mn-cs"/>
                <a:sym typeface="TTTGBMedium"/>
              </a:defRPr>
            </a:lvl3pPr>
            <a:lvl4pPr marL="0" indent="685800" algn="ctr">
              <a:lnSpc>
                <a:spcPct val="100000"/>
              </a:lnSpc>
              <a:spcBef>
                <a:spcPts val="0"/>
              </a:spcBef>
              <a:buSzTx/>
              <a:buNone/>
              <a:defRPr sz="6400">
                <a:solidFill>
                  <a:srgbClr val="FFFFFF"/>
                </a:solidFill>
                <a:latin typeface="+mn-lt"/>
                <a:ea typeface="+mn-ea"/>
                <a:cs typeface="+mn-cs"/>
                <a:sym typeface="TTTGBMedium"/>
              </a:defRPr>
            </a:lvl4pPr>
            <a:lvl5pPr marL="0" indent="914400" algn="ctr">
              <a:lnSpc>
                <a:spcPct val="100000"/>
              </a:lnSpc>
              <a:spcBef>
                <a:spcPts val="0"/>
              </a:spcBef>
              <a:buSzTx/>
              <a:buNone/>
              <a:defRPr sz="6400">
                <a:solidFill>
                  <a:srgbClr val="FFFFFF"/>
                </a:solidFill>
                <a:latin typeface="+mn-lt"/>
                <a:ea typeface="+mn-ea"/>
                <a:cs typeface="+mn-cs"/>
                <a:sym typeface="TTTGBMedium"/>
              </a:defRPr>
            </a:lvl5pPr>
          </a:lstStyle>
          <a:p>
            <a:r>
              <a:t>正文级别 1</a:t>
            </a:r>
          </a:p>
          <a:p>
            <a:pPr lvl="1"/>
            <a:r>
              <a:t>正文级别 2</a:t>
            </a:r>
          </a:p>
          <a:p>
            <a:pPr lvl="2"/>
            <a:r>
              <a:t>正文级别 3</a:t>
            </a:r>
          </a:p>
          <a:p>
            <a:pPr lvl="3"/>
            <a:r>
              <a:t>正文级别 4</a:t>
            </a:r>
          </a:p>
          <a:p>
            <a:pPr lvl="4"/>
            <a:r>
              <a:t>正文级别 5</a:t>
            </a:r>
          </a:p>
        </p:txBody>
      </p:sp>
      <p:sp>
        <p:nvSpPr>
          <p:cNvPr id="39" name="标题文本"/>
          <p:cNvSpPr txBox="1">
            <a:spLocks noGrp="1"/>
          </p:cNvSpPr>
          <p:nvPr>
            <p:ph type="title"/>
          </p:nvPr>
        </p:nvSpPr>
        <p:spPr>
          <a:xfrm>
            <a:off x="1886214" y="1363034"/>
            <a:ext cx="20611572" cy="6400073"/>
          </a:xfrm>
          <a:prstGeom prst="rect">
            <a:avLst/>
          </a:prstGeom>
        </p:spPr>
        <p:txBody>
          <a:bodyPr anchor="b"/>
          <a:lstStyle/>
          <a:p>
            <a:r>
              <a:t>标题文本</a:t>
            </a:r>
          </a:p>
        </p:txBody>
      </p:sp>
      <p:pic>
        <p:nvPicPr>
          <p:cNvPr id="40" name="图像" descr="图像"/>
          <p:cNvPicPr>
            <a:picLocks noChangeAspect="1"/>
          </p:cNvPicPr>
          <p:nvPr/>
        </p:nvPicPr>
        <p:blipFill>
          <a:blip r:embed="rId2"/>
          <a:stretch>
            <a:fillRect/>
          </a:stretch>
        </p:blipFill>
        <p:spPr>
          <a:xfrm>
            <a:off x="10515914" y="1030700"/>
            <a:ext cx="3352172" cy="450554"/>
          </a:xfrm>
          <a:prstGeom prst="rect">
            <a:avLst/>
          </a:prstGeom>
          <a:ln w="12700">
            <a:miter lim="400000"/>
          </a:ln>
        </p:spPr>
      </p:pic>
      <p:sp>
        <p:nvSpPr>
          <p:cNvPr id="41"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内容页-仅标题 copy">
    <p:spTree>
      <p:nvGrpSpPr>
        <p:cNvPr id="1" name=""/>
        <p:cNvGrpSpPr/>
        <p:nvPr/>
      </p:nvGrpSpPr>
      <p:grpSpPr>
        <a:xfrm>
          <a:off x="0" y="0"/>
          <a:ext cx="0" cy="0"/>
          <a:chOff x="0" y="0"/>
          <a:chExt cx="0" cy="0"/>
        </a:xfrm>
      </p:grpSpPr>
      <p:sp>
        <p:nvSpPr>
          <p:cNvPr id="58" name="标题文本"/>
          <p:cNvSpPr txBox="1">
            <a:spLocks noGrp="1"/>
          </p:cNvSpPr>
          <p:nvPr>
            <p:ph type="title"/>
          </p:nvPr>
        </p:nvSpPr>
        <p:spPr>
          <a:xfrm>
            <a:off x="3627342" y="4628753"/>
            <a:ext cx="17710473" cy="2851680"/>
          </a:xfrm>
          <a:prstGeom prst="rect">
            <a:avLst/>
          </a:prstGeom>
        </p:spPr>
        <p:txBody>
          <a:bodyPr anchor="t"/>
          <a:lstStyle>
            <a:lvl1pPr algn="l">
              <a:lnSpc>
                <a:spcPct val="80000"/>
              </a:lnSpc>
              <a:defRPr sz="13800" b="0">
                <a:solidFill>
                  <a:srgbClr val="0D4FD8"/>
                </a:solidFill>
              </a:defRPr>
            </a:lvl1pPr>
          </a:lstStyle>
          <a:p>
            <a:r>
              <a:t>标题文本</a:t>
            </a:r>
          </a:p>
        </p:txBody>
      </p:sp>
      <p:sp>
        <p:nvSpPr>
          <p:cNvPr id="59" name="幻灯片编号"/>
          <p:cNvSpPr txBox="1">
            <a:spLocks noGrp="1"/>
          </p:cNvSpPr>
          <p:nvPr>
            <p:ph type="sldNum" sz="quarter" idx="2"/>
          </p:nvPr>
        </p:nvSpPr>
        <p:spPr>
          <a:xfrm>
            <a:off x="0" y="13172512"/>
            <a:ext cx="24384000" cy="469901"/>
          </a:xfrm>
          <a:prstGeom prst="rect">
            <a:avLst/>
          </a:prstGeom>
        </p:spPr>
        <p:txBody>
          <a:bodyPr/>
          <a:lstStyle/>
          <a:p>
            <a:fld id="{86CB4B4D-7CA3-9044-876B-883B54F8677D}" type="slidenum">
              <a:t>‹#›</a:t>
            </a:fld>
            <a:endParaRPr/>
          </a:p>
        </p:txBody>
      </p:sp>
      <p:sp>
        <p:nvSpPr>
          <p:cNvPr id="60" name="矩形"/>
          <p:cNvSpPr/>
          <p:nvPr/>
        </p:nvSpPr>
        <p:spPr>
          <a:xfrm>
            <a:off x="-10518" y="13086291"/>
            <a:ext cx="24405036" cy="26856"/>
          </a:xfrm>
          <a:prstGeom prst="rect">
            <a:avLst/>
          </a:prstGeom>
          <a:solidFill>
            <a:srgbClr val="0D4FD8"/>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pic>
        <p:nvPicPr>
          <p:cNvPr id="61" name="图像" descr="图像"/>
          <p:cNvPicPr>
            <a:picLocks noChangeAspect="1"/>
          </p:cNvPicPr>
          <p:nvPr/>
        </p:nvPicPr>
        <p:blipFill>
          <a:blip r:embed="rId2"/>
          <a:stretch>
            <a:fillRect/>
          </a:stretch>
        </p:blipFill>
        <p:spPr>
          <a:xfrm>
            <a:off x="252887" y="13227721"/>
            <a:ext cx="422868" cy="359482"/>
          </a:xfrm>
          <a:prstGeom prst="rect">
            <a:avLst/>
          </a:prstGeom>
          <a:ln w="12700">
            <a:miter lim="400000"/>
          </a:ln>
        </p:spPr>
      </p:pic>
      <p:pic>
        <p:nvPicPr>
          <p:cNvPr id="62" name="图像" descr="图像"/>
          <p:cNvPicPr>
            <a:picLocks noChangeAspect="1"/>
          </p:cNvPicPr>
          <p:nvPr/>
        </p:nvPicPr>
        <p:blipFill>
          <a:blip r:embed="rId3"/>
          <a:stretch>
            <a:fillRect/>
          </a:stretch>
        </p:blipFill>
        <p:spPr>
          <a:xfrm>
            <a:off x="12664978" y="-758305"/>
            <a:ext cx="13345777" cy="11202477"/>
          </a:xfrm>
          <a:prstGeom prst="rect">
            <a:avLst/>
          </a:prstGeom>
          <a:ln w="12700">
            <a:miter lim="400000"/>
          </a:ln>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内容页">
    <p:spTree>
      <p:nvGrpSpPr>
        <p:cNvPr id="1" name=""/>
        <p:cNvGrpSpPr/>
        <p:nvPr/>
      </p:nvGrpSpPr>
      <p:grpSpPr>
        <a:xfrm>
          <a:off x="0" y="0"/>
          <a:ext cx="0" cy="0"/>
          <a:chOff x="0" y="0"/>
          <a:chExt cx="0" cy="0"/>
        </a:xfrm>
      </p:grpSpPr>
      <p:pic>
        <p:nvPicPr>
          <p:cNvPr id="69" name="Page.png" descr="Page.pn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70" name="矩形"/>
          <p:cNvSpPr/>
          <p:nvPr/>
        </p:nvSpPr>
        <p:spPr>
          <a:xfrm>
            <a:off x="-10518" y="13086291"/>
            <a:ext cx="24384001" cy="29832"/>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71"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
        <p:nvSpPr>
          <p:cNvPr id="72" name="正文级别 1…"/>
          <p:cNvSpPr txBox="1">
            <a:spLocks noGrp="1"/>
          </p:cNvSpPr>
          <p:nvPr>
            <p:ph type="body" idx="1"/>
          </p:nvPr>
        </p:nvSpPr>
        <p:spPr>
          <a:xfrm>
            <a:off x="1461927" y="4865820"/>
            <a:ext cx="21472846" cy="7618280"/>
          </a:xfrm>
          <a:prstGeom prst="rect">
            <a:avLst/>
          </a:prstGeom>
        </p:spPr>
        <p:txBody>
          <a:bodyPr/>
          <a:lstStyle>
            <a:lvl1pPr marL="449179" indent="-449179">
              <a:lnSpc>
                <a:spcPct val="100000"/>
              </a:lnSpc>
              <a:spcBef>
                <a:spcPts val="2500"/>
              </a:spcBef>
              <a:defRPr sz="3600">
                <a:solidFill>
                  <a:srgbClr val="303337"/>
                </a:solidFill>
              </a:defRPr>
            </a:lvl1pPr>
            <a:lvl2pPr marL="1058778" indent="-449178">
              <a:lnSpc>
                <a:spcPct val="100000"/>
              </a:lnSpc>
              <a:spcBef>
                <a:spcPts val="2500"/>
              </a:spcBef>
              <a:defRPr sz="3600">
                <a:solidFill>
                  <a:srgbClr val="303337"/>
                </a:solidFill>
              </a:defRPr>
            </a:lvl2pPr>
            <a:lvl3pPr marL="1668378" indent="-449178">
              <a:lnSpc>
                <a:spcPct val="100000"/>
              </a:lnSpc>
              <a:spcBef>
                <a:spcPts val="2500"/>
              </a:spcBef>
              <a:defRPr sz="3600">
                <a:solidFill>
                  <a:srgbClr val="303337"/>
                </a:solidFill>
              </a:defRPr>
            </a:lvl3pPr>
            <a:lvl4pPr marL="2277978" indent="-449178">
              <a:lnSpc>
                <a:spcPct val="100000"/>
              </a:lnSpc>
              <a:spcBef>
                <a:spcPts val="2500"/>
              </a:spcBef>
              <a:defRPr sz="3600">
                <a:solidFill>
                  <a:srgbClr val="303337"/>
                </a:solidFill>
              </a:defRPr>
            </a:lvl4pPr>
            <a:lvl5pPr marL="2887578" indent="-449178">
              <a:lnSpc>
                <a:spcPct val="100000"/>
              </a:lnSpc>
              <a:spcBef>
                <a:spcPts val="2500"/>
              </a:spcBef>
              <a:defRPr sz="3600">
                <a:solidFill>
                  <a:srgbClr val="303337"/>
                </a:solidFill>
              </a:defRPr>
            </a:lvl5pPr>
          </a:lstStyle>
          <a:p>
            <a:r>
              <a:t>正文级别 1</a:t>
            </a:r>
          </a:p>
          <a:p>
            <a:pPr lvl="1"/>
            <a:r>
              <a:t>正文级别 2</a:t>
            </a:r>
          </a:p>
          <a:p>
            <a:pPr lvl="2"/>
            <a:r>
              <a:t>正文级别 3</a:t>
            </a:r>
          </a:p>
          <a:p>
            <a:pPr lvl="3"/>
            <a:r>
              <a:t>正文级别 4</a:t>
            </a:r>
          </a:p>
          <a:p>
            <a:pPr lvl="4"/>
            <a:r>
              <a:t>正文级别 5</a:t>
            </a:r>
          </a:p>
        </p:txBody>
      </p:sp>
      <p:sp>
        <p:nvSpPr>
          <p:cNvPr id="73" name="标题文本"/>
          <p:cNvSpPr txBox="1">
            <a:spLocks noGrp="1"/>
          </p:cNvSpPr>
          <p:nvPr>
            <p:ph type="title"/>
          </p:nvPr>
        </p:nvSpPr>
        <p:spPr>
          <a:xfrm>
            <a:off x="1455577" y="361553"/>
            <a:ext cx="21472846" cy="2035440"/>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sp>
        <p:nvSpPr>
          <p:cNvPr id="74" name="文本"/>
          <p:cNvSpPr txBox="1">
            <a:spLocks noGrp="1"/>
          </p:cNvSpPr>
          <p:nvPr>
            <p:ph type="body" sz="quarter" idx="13"/>
          </p:nvPr>
        </p:nvSpPr>
        <p:spPr>
          <a:xfrm>
            <a:off x="1445059" y="3812116"/>
            <a:ext cx="21472847" cy="774701"/>
          </a:xfrm>
          <a:prstGeom prst="rect">
            <a:avLst/>
          </a:prstGeom>
        </p:spPr>
        <p:txBody>
          <a:bodyPr anchor="ctr">
            <a:spAutoFit/>
          </a:bodyPr>
          <a:lstStyle/>
          <a:p>
            <a:pPr marL="0" indent="0">
              <a:spcBef>
                <a:spcPts val="0"/>
              </a:spcBef>
              <a:buSzTx/>
              <a:buNone/>
              <a:defRPr sz="3800">
                <a:solidFill>
                  <a:srgbClr val="034FD8"/>
                </a:solidFill>
                <a:latin typeface="Helvetica Light"/>
                <a:ea typeface="Helvetica Light"/>
                <a:cs typeface="Helvetica Light"/>
                <a:sym typeface="Helvetica Light"/>
              </a:defRPr>
            </a:pPr>
            <a:endParaRPr/>
          </a:p>
        </p:txBody>
      </p:sp>
      <p:sp>
        <p:nvSpPr>
          <p:cNvPr id="75"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内容页 copy">
    <p:spTree>
      <p:nvGrpSpPr>
        <p:cNvPr id="1" name=""/>
        <p:cNvGrpSpPr/>
        <p:nvPr/>
      </p:nvGrpSpPr>
      <p:grpSpPr>
        <a:xfrm>
          <a:off x="0" y="0"/>
          <a:ext cx="0" cy="0"/>
          <a:chOff x="0" y="0"/>
          <a:chExt cx="0" cy="0"/>
        </a:xfrm>
      </p:grpSpPr>
      <p:pic>
        <p:nvPicPr>
          <p:cNvPr id="82" name="Page.png" descr="Page.png"/>
          <p:cNvPicPr>
            <a:picLocks noChangeAspect="1"/>
          </p:cNvPicPr>
          <p:nvPr/>
        </p:nvPicPr>
        <p:blipFill>
          <a:blip r:embed="rId2"/>
          <a:stretch>
            <a:fillRect/>
          </a:stretch>
        </p:blipFill>
        <p:spPr>
          <a:xfrm>
            <a:off x="0" y="0"/>
            <a:ext cx="24384000" cy="13716000"/>
          </a:xfrm>
          <a:prstGeom prst="rect">
            <a:avLst/>
          </a:prstGeom>
          <a:ln w="12700">
            <a:miter lim="400000"/>
          </a:ln>
        </p:spPr>
      </p:pic>
      <p:sp>
        <p:nvSpPr>
          <p:cNvPr id="83" name="矩形"/>
          <p:cNvSpPr/>
          <p:nvPr/>
        </p:nvSpPr>
        <p:spPr>
          <a:xfrm>
            <a:off x="-10518" y="13086291"/>
            <a:ext cx="24384001" cy="29832"/>
          </a:xfrm>
          <a:prstGeom prst="rect">
            <a:avLst/>
          </a:prstGeom>
          <a:solidFill>
            <a:srgbClr val="000000">
              <a:alpha val="5000"/>
            </a:srgbClr>
          </a:solidFill>
          <a:ln w="12700">
            <a:miter lim="400000"/>
          </a:ln>
        </p:spPr>
        <p:txBody>
          <a:bodyPr lIns="50800" tIns="50800" rIns="50800" bIns="50800" anchor="ctr"/>
          <a:lstStyle/>
          <a:p>
            <a:pPr>
              <a:defRPr sz="2000">
                <a:solidFill>
                  <a:srgbClr val="FFFFFF"/>
                </a:solidFill>
                <a:latin typeface="Helvetica Neue Medium"/>
                <a:ea typeface="Helvetica Neue Medium"/>
                <a:cs typeface="Helvetica Neue Medium"/>
                <a:sym typeface="Helvetica Neue Medium"/>
              </a:defRPr>
            </a:pPr>
            <a:endParaRPr/>
          </a:p>
        </p:txBody>
      </p:sp>
      <p:sp>
        <p:nvSpPr>
          <p:cNvPr id="84" name="幻灯片编号"/>
          <p:cNvSpPr txBox="1">
            <a:spLocks noGrp="1"/>
          </p:cNvSpPr>
          <p:nvPr>
            <p:ph type="sldNum" sz="quarter" idx="2"/>
          </p:nvPr>
        </p:nvSpPr>
        <p:spPr>
          <a:xfrm>
            <a:off x="0" y="13172512"/>
            <a:ext cx="24384001" cy="469901"/>
          </a:xfrm>
          <a:prstGeom prst="rect">
            <a:avLst/>
          </a:prstGeom>
        </p:spPr>
        <p:txBody>
          <a:bodyPr/>
          <a:lstStyle/>
          <a:p>
            <a:fld id="{86CB4B4D-7CA3-9044-876B-883B54F8677D}" type="slidenum">
              <a:t>‹#›</a:t>
            </a:fld>
            <a:endParaRPr/>
          </a:p>
        </p:txBody>
      </p:sp>
      <p:sp>
        <p:nvSpPr>
          <p:cNvPr id="85" name="正文级别 1…"/>
          <p:cNvSpPr txBox="1">
            <a:spLocks noGrp="1"/>
          </p:cNvSpPr>
          <p:nvPr>
            <p:ph type="body" idx="1"/>
          </p:nvPr>
        </p:nvSpPr>
        <p:spPr>
          <a:xfrm>
            <a:off x="1461927" y="4865820"/>
            <a:ext cx="21472846" cy="7618280"/>
          </a:xfrm>
          <a:prstGeom prst="rect">
            <a:avLst/>
          </a:prstGeom>
        </p:spPr>
        <p:txBody>
          <a:bodyPr/>
          <a:lstStyle>
            <a:lvl1pPr marL="449179" indent="-449179">
              <a:lnSpc>
                <a:spcPct val="100000"/>
              </a:lnSpc>
              <a:spcBef>
                <a:spcPts val="2500"/>
              </a:spcBef>
              <a:defRPr sz="3600">
                <a:solidFill>
                  <a:srgbClr val="303337"/>
                </a:solidFill>
              </a:defRPr>
            </a:lvl1pPr>
            <a:lvl2pPr marL="1058778" indent="-449178">
              <a:lnSpc>
                <a:spcPct val="100000"/>
              </a:lnSpc>
              <a:spcBef>
                <a:spcPts val="2500"/>
              </a:spcBef>
              <a:defRPr sz="3600">
                <a:solidFill>
                  <a:srgbClr val="303337"/>
                </a:solidFill>
              </a:defRPr>
            </a:lvl2pPr>
            <a:lvl3pPr marL="1668378" indent="-449178">
              <a:lnSpc>
                <a:spcPct val="100000"/>
              </a:lnSpc>
              <a:spcBef>
                <a:spcPts val="2500"/>
              </a:spcBef>
              <a:defRPr sz="3600">
                <a:solidFill>
                  <a:srgbClr val="303337"/>
                </a:solidFill>
              </a:defRPr>
            </a:lvl3pPr>
            <a:lvl4pPr marL="2277978" indent="-449178">
              <a:lnSpc>
                <a:spcPct val="100000"/>
              </a:lnSpc>
              <a:spcBef>
                <a:spcPts val="2500"/>
              </a:spcBef>
              <a:defRPr sz="3600">
                <a:solidFill>
                  <a:srgbClr val="303337"/>
                </a:solidFill>
              </a:defRPr>
            </a:lvl4pPr>
            <a:lvl5pPr marL="2887578" indent="-449178">
              <a:lnSpc>
                <a:spcPct val="100000"/>
              </a:lnSpc>
              <a:spcBef>
                <a:spcPts val="2500"/>
              </a:spcBef>
              <a:defRPr sz="3600">
                <a:solidFill>
                  <a:srgbClr val="303337"/>
                </a:solidFill>
              </a:defRPr>
            </a:lvl5pPr>
          </a:lstStyle>
          <a:p>
            <a:r>
              <a:t>正文级别 1</a:t>
            </a:r>
          </a:p>
          <a:p>
            <a:pPr lvl="1"/>
            <a:r>
              <a:t>正文级别 2</a:t>
            </a:r>
          </a:p>
          <a:p>
            <a:pPr lvl="2"/>
            <a:r>
              <a:t>正文级别 3</a:t>
            </a:r>
          </a:p>
          <a:p>
            <a:pPr lvl="3"/>
            <a:r>
              <a:t>正文级别 4</a:t>
            </a:r>
          </a:p>
          <a:p>
            <a:pPr lvl="4"/>
            <a:r>
              <a:t>正文级别 5</a:t>
            </a:r>
          </a:p>
        </p:txBody>
      </p:sp>
      <p:sp>
        <p:nvSpPr>
          <p:cNvPr id="86" name="标题文本"/>
          <p:cNvSpPr txBox="1">
            <a:spLocks noGrp="1"/>
          </p:cNvSpPr>
          <p:nvPr>
            <p:ph type="title"/>
          </p:nvPr>
        </p:nvSpPr>
        <p:spPr>
          <a:xfrm>
            <a:off x="1455577" y="361553"/>
            <a:ext cx="21472846" cy="2035440"/>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sp>
        <p:nvSpPr>
          <p:cNvPr id="87" name="文本"/>
          <p:cNvSpPr txBox="1">
            <a:spLocks noGrp="1"/>
          </p:cNvSpPr>
          <p:nvPr>
            <p:ph type="body" sz="quarter" idx="13"/>
          </p:nvPr>
        </p:nvSpPr>
        <p:spPr>
          <a:xfrm>
            <a:off x="1445059" y="3812116"/>
            <a:ext cx="21472847" cy="774701"/>
          </a:xfrm>
          <a:prstGeom prst="rect">
            <a:avLst/>
          </a:prstGeom>
        </p:spPr>
        <p:txBody>
          <a:bodyPr anchor="ctr">
            <a:spAutoFit/>
          </a:bodyPr>
          <a:lstStyle/>
          <a:p>
            <a:pPr marL="0" indent="0">
              <a:spcBef>
                <a:spcPts val="0"/>
              </a:spcBef>
              <a:buSzTx/>
              <a:buNone/>
              <a:defRPr sz="3800">
                <a:solidFill>
                  <a:srgbClr val="034FD8"/>
                </a:solidFill>
                <a:latin typeface="Helvetica Light"/>
                <a:ea typeface="Helvetica Light"/>
                <a:cs typeface="Helvetica Light"/>
                <a:sym typeface="Helvetica Light"/>
              </a:defRPr>
            </a:pPr>
            <a:endParaRPr/>
          </a:p>
        </p:txBody>
      </p:sp>
      <p:sp>
        <p:nvSpPr>
          <p:cNvPr id="88"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2000">
                <a:solidFill>
                  <a:srgbClr val="000000"/>
                </a:solidFill>
                <a:latin typeface="Calibri"/>
                <a:ea typeface="Calibri"/>
                <a:cs typeface="Calibri"/>
                <a:sym typeface="Calibri"/>
              </a:defRPr>
            </a:pPr>
            <a:endParaRPr/>
          </a:p>
        </p:txBody>
      </p:sp>
      <p:sp>
        <p:nvSpPr>
          <p:cNvPr id="89" name="矩形"/>
          <p:cNvSpPr/>
          <p:nvPr/>
        </p:nvSpPr>
        <p:spPr>
          <a:xfrm>
            <a:off x="-15942" y="1425905"/>
            <a:ext cx="1392702" cy="900511"/>
          </a:xfrm>
          <a:prstGeom prst="rect">
            <a:avLst/>
          </a:prstGeom>
          <a:solidFill>
            <a:srgbClr val="0252D8"/>
          </a:solidFill>
          <a:ln w="12700">
            <a:miter lim="400000"/>
          </a:ln>
        </p:spPr>
        <p:txBody>
          <a:bodyPr lIns="50800" tIns="50800" rIns="50800" bIns="50800" anchor="ctr"/>
          <a:lstStyle/>
          <a:p>
            <a:pPr>
              <a:defRPr sz="2000">
                <a:solidFill>
                  <a:srgbClr val="FFFFFF"/>
                </a:solidFill>
                <a:latin typeface="Helvetica Neue Medium"/>
                <a:ea typeface="Helvetica Neue Medium"/>
                <a:cs typeface="Helvetica Neue Medium"/>
                <a:sym typeface="Helvetica Neue Medium"/>
              </a:defRPr>
            </a:pPr>
            <a:endParaRPr/>
          </a:p>
        </p:txBody>
      </p:sp>
      <p:sp>
        <p:nvSpPr>
          <p:cNvPr id="90" name="1"/>
          <p:cNvSpPr txBox="1">
            <a:spLocks noGrp="1"/>
          </p:cNvSpPr>
          <p:nvPr>
            <p:ph type="body" sz="quarter" idx="14"/>
          </p:nvPr>
        </p:nvSpPr>
        <p:spPr>
          <a:xfrm>
            <a:off x="-123174" y="1298310"/>
            <a:ext cx="1607166" cy="1155701"/>
          </a:xfrm>
          <a:prstGeom prst="rect">
            <a:avLst/>
          </a:prstGeom>
        </p:spPr>
        <p:txBody>
          <a:bodyPr anchor="ctr">
            <a:noAutofit/>
          </a:bodyPr>
          <a:lstStyle/>
          <a:p>
            <a:pPr marL="0" lvl="1" indent="228600" algn="ctr">
              <a:lnSpc>
                <a:spcPct val="100000"/>
              </a:lnSpc>
              <a:spcBef>
                <a:spcPts val="0"/>
              </a:spcBef>
              <a:buSzTx/>
              <a:buNone/>
              <a:defRPr sz="6400">
                <a:solidFill>
                  <a:srgbClr val="FFFFFF"/>
                </a:solidFill>
                <a:latin typeface="+mn-lt"/>
                <a:ea typeface="+mn-ea"/>
                <a:cs typeface="+mn-cs"/>
                <a:sym typeface="TTTGBMedium"/>
              </a:defRPr>
            </a:pPr>
            <a:r>
              <a:t>1</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仅内容">
    <p:spTree>
      <p:nvGrpSpPr>
        <p:cNvPr id="1" name=""/>
        <p:cNvGrpSpPr/>
        <p:nvPr/>
      </p:nvGrpSpPr>
      <p:grpSpPr>
        <a:xfrm>
          <a:off x="0" y="0"/>
          <a:ext cx="0" cy="0"/>
          <a:chOff x="0" y="0"/>
          <a:chExt cx="0" cy="0"/>
        </a:xfrm>
      </p:grpSpPr>
      <p:sp>
        <p:nvSpPr>
          <p:cNvPr id="97" name="幻灯片编号"/>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8" name="正文级别 1…"/>
          <p:cNvSpPr txBox="1">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内容页-右侧图片">
    <p:spTree>
      <p:nvGrpSpPr>
        <p:cNvPr id="1" name=""/>
        <p:cNvGrpSpPr/>
        <p:nvPr/>
      </p:nvGrpSpPr>
      <p:grpSpPr>
        <a:xfrm>
          <a:off x="0" y="0"/>
          <a:ext cx="0" cy="0"/>
          <a:chOff x="0" y="0"/>
          <a:chExt cx="0" cy="0"/>
        </a:xfrm>
      </p:grpSpPr>
      <p:sp>
        <p:nvSpPr>
          <p:cNvPr id="105" name="矩形"/>
          <p:cNvSpPr/>
          <p:nvPr/>
        </p:nvSpPr>
        <p:spPr>
          <a:xfrm>
            <a:off x="-10518" y="13086291"/>
            <a:ext cx="15183910" cy="27120"/>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106" name="幻灯片编号"/>
          <p:cNvSpPr txBox="1">
            <a:spLocks noGrp="1"/>
          </p:cNvSpPr>
          <p:nvPr>
            <p:ph type="sldNum" sz="quarter" idx="2"/>
          </p:nvPr>
        </p:nvSpPr>
        <p:spPr>
          <a:xfrm>
            <a:off x="0" y="13172512"/>
            <a:ext cx="15162876" cy="469901"/>
          </a:xfrm>
          <a:prstGeom prst="rect">
            <a:avLst/>
          </a:prstGeom>
        </p:spPr>
        <p:txBody>
          <a:bodyPr/>
          <a:lstStyle/>
          <a:p>
            <a:fld id="{86CB4B4D-7CA3-9044-876B-883B54F8677D}" type="slidenum">
              <a:t>‹#›</a:t>
            </a:fld>
            <a:endParaRPr/>
          </a:p>
        </p:txBody>
      </p:sp>
      <p:sp>
        <p:nvSpPr>
          <p:cNvPr id="107" name="正文级别 1…"/>
          <p:cNvSpPr txBox="1">
            <a:spLocks noGrp="1"/>
          </p:cNvSpPr>
          <p:nvPr>
            <p:ph type="body" sz="half" idx="1"/>
          </p:nvPr>
        </p:nvSpPr>
        <p:spPr>
          <a:xfrm>
            <a:off x="2096927" y="3245908"/>
            <a:ext cx="10969021" cy="9238192"/>
          </a:xfrm>
          <a:prstGeom prst="rect">
            <a:avLst/>
          </a:prstGeom>
        </p:spPr>
        <p:txBody>
          <a:bodyPr/>
          <a:lstStyle>
            <a:lvl1pPr marL="812800" indent="-812800"/>
            <a:lvl2pPr marL="1422400" indent="-812800"/>
            <a:lvl3pPr marL="2032000" indent="-812800"/>
            <a:lvl4pPr marL="2641600" indent="-812800"/>
            <a:lvl5pPr marL="3251200" indent="-812800"/>
          </a:lstStyle>
          <a:p>
            <a:r>
              <a:t>正文级别 1</a:t>
            </a:r>
          </a:p>
          <a:p>
            <a:pPr lvl="1"/>
            <a:r>
              <a:t>正文级别 2</a:t>
            </a:r>
          </a:p>
          <a:p>
            <a:pPr lvl="2"/>
            <a:r>
              <a:t>正文级别 3</a:t>
            </a:r>
          </a:p>
          <a:p>
            <a:pPr lvl="3"/>
            <a:r>
              <a:t>正文级别 4</a:t>
            </a:r>
          </a:p>
          <a:p>
            <a:pPr lvl="4"/>
            <a:r>
              <a:t>正文级别 5</a:t>
            </a:r>
          </a:p>
        </p:txBody>
      </p:sp>
      <p:sp>
        <p:nvSpPr>
          <p:cNvPr id="108"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109" name="tencent_left.png"/>
          <p:cNvSpPr>
            <a:spLocks noGrp="1"/>
          </p:cNvSpPr>
          <p:nvPr>
            <p:ph type="pic" sz="half" idx="13"/>
          </p:nvPr>
        </p:nvSpPr>
        <p:spPr>
          <a:xfrm>
            <a:off x="15145412" y="1587"/>
            <a:ext cx="9276440" cy="13712826"/>
          </a:xfrm>
          <a:prstGeom prst="rect">
            <a:avLst/>
          </a:prstGeom>
        </p:spPr>
        <p:txBody>
          <a:bodyPr lIns="91439" tIns="45719" rIns="91439" bIns="45719">
            <a:noAutofit/>
          </a:bodyPr>
          <a:lstStyle/>
          <a:p>
            <a:endParaRPr/>
          </a:p>
        </p:txBody>
      </p:sp>
      <p:sp>
        <p:nvSpPr>
          <p:cNvPr id="110" name="标题文本"/>
          <p:cNvSpPr txBox="1">
            <a:spLocks noGrp="1"/>
          </p:cNvSpPr>
          <p:nvPr>
            <p:ph type="title"/>
          </p:nvPr>
        </p:nvSpPr>
        <p:spPr>
          <a:xfrm>
            <a:off x="1455577" y="361553"/>
            <a:ext cx="12251721" cy="2033324"/>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pic>
        <p:nvPicPr>
          <p:cNvPr id="111" name="Page.png" descr="Page.png"/>
          <p:cNvPicPr>
            <a:picLocks noChangeAspect="1"/>
          </p:cNvPicPr>
          <p:nvPr/>
        </p:nvPicPr>
        <p:blipFill>
          <a:blip r:embed="rId2"/>
          <a:stretch>
            <a:fillRect/>
          </a:stretch>
        </p:blipFill>
        <p:spPr>
          <a:xfrm>
            <a:off x="-9313334" y="0"/>
            <a:ext cx="24384001" cy="13716001"/>
          </a:xfrm>
          <a:prstGeom prst="rect">
            <a:avLst/>
          </a:prstGeom>
          <a:ln w="12700">
            <a:miter lim="400000"/>
          </a:ln>
        </p:spPr>
      </p:pic>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内容页-右侧图片 copy">
    <p:spTree>
      <p:nvGrpSpPr>
        <p:cNvPr id="1" name=""/>
        <p:cNvGrpSpPr/>
        <p:nvPr/>
      </p:nvGrpSpPr>
      <p:grpSpPr>
        <a:xfrm>
          <a:off x="0" y="0"/>
          <a:ext cx="0" cy="0"/>
          <a:chOff x="0" y="0"/>
          <a:chExt cx="0" cy="0"/>
        </a:xfrm>
      </p:grpSpPr>
      <p:sp>
        <p:nvSpPr>
          <p:cNvPr id="118" name="矩形"/>
          <p:cNvSpPr/>
          <p:nvPr/>
        </p:nvSpPr>
        <p:spPr>
          <a:xfrm>
            <a:off x="-10518" y="13086291"/>
            <a:ext cx="15183910" cy="27120"/>
          </a:xfrm>
          <a:prstGeom prst="rect">
            <a:avLst/>
          </a:prstGeom>
          <a:solidFill>
            <a:srgbClr val="000000">
              <a:alpha val="5000"/>
            </a:srgbClr>
          </a:solidFill>
          <a:ln w="12700">
            <a:miter lim="400000"/>
          </a:ln>
        </p:spPr>
        <p:txBody>
          <a:bodyPr lIns="50800" tIns="50800" rIns="50800" bIns="50800" anchor="ctr"/>
          <a:lstStyle/>
          <a:p>
            <a:pPr>
              <a:defRPr sz="2000">
                <a:solidFill>
                  <a:srgbClr val="FFFFFF"/>
                </a:solidFill>
                <a:latin typeface="Helvetica Neue Medium"/>
                <a:ea typeface="Helvetica Neue Medium"/>
                <a:cs typeface="Helvetica Neue Medium"/>
                <a:sym typeface="Helvetica Neue Medium"/>
              </a:defRPr>
            </a:pPr>
            <a:endParaRPr/>
          </a:p>
        </p:txBody>
      </p:sp>
      <p:sp>
        <p:nvSpPr>
          <p:cNvPr id="119" name="幻灯片编号"/>
          <p:cNvSpPr txBox="1">
            <a:spLocks noGrp="1"/>
          </p:cNvSpPr>
          <p:nvPr>
            <p:ph type="sldNum" sz="quarter" idx="2"/>
          </p:nvPr>
        </p:nvSpPr>
        <p:spPr>
          <a:xfrm>
            <a:off x="0" y="13172512"/>
            <a:ext cx="15162876" cy="469901"/>
          </a:xfrm>
          <a:prstGeom prst="rect">
            <a:avLst/>
          </a:prstGeom>
        </p:spPr>
        <p:txBody>
          <a:bodyPr/>
          <a:lstStyle/>
          <a:p>
            <a:fld id="{86CB4B4D-7CA3-9044-876B-883B54F8677D}" type="slidenum">
              <a:t>‹#›</a:t>
            </a:fld>
            <a:endParaRPr/>
          </a:p>
        </p:txBody>
      </p:sp>
      <p:sp>
        <p:nvSpPr>
          <p:cNvPr id="120" name="正文级别 1…"/>
          <p:cNvSpPr txBox="1">
            <a:spLocks noGrp="1"/>
          </p:cNvSpPr>
          <p:nvPr>
            <p:ph type="body" sz="half" idx="1"/>
          </p:nvPr>
        </p:nvSpPr>
        <p:spPr>
          <a:xfrm>
            <a:off x="2096927" y="3245908"/>
            <a:ext cx="10969021" cy="9238192"/>
          </a:xfrm>
          <a:prstGeom prst="rect">
            <a:avLst/>
          </a:prstGeom>
        </p:spPr>
        <p:txBody>
          <a:bodyPr/>
          <a:lstStyle>
            <a:lvl1pPr marL="812800" indent="-812800"/>
            <a:lvl2pPr marL="1422400" indent="-812800"/>
            <a:lvl3pPr marL="2032000" indent="-812800"/>
            <a:lvl4pPr marL="2641600" indent="-812800"/>
            <a:lvl5pPr marL="3251200" indent="-812800"/>
          </a:lstStyle>
          <a:p>
            <a:r>
              <a:t>正文级别 1</a:t>
            </a:r>
          </a:p>
          <a:p>
            <a:pPr lvl="1"/>
            <a:r>
              <a:t>正文级别 2</a:t>
            </a:r>
          </a:p>
          <a:p>
            <a:pPr lvl="2"/>
            <a:r>
              <a:t>正文级别 3</a:t>
            </a:r>
          </a:p>
          <a:p>
            <a:pPr lvl="3"/>
            <a:r>
              <a:t>正文级别 4</a:t>
            </a:r>
          </a:p>
          <a:p>
            <a:pPr lvl="4"/>
            <a:r>
              <a:t>正文级别 5</a:t>
            </a:r>
          </a:p>
        </p:txBody>
      </p:sp>
      <p:sp>
        <p:nvSpPr>
          <p:cNvPr id="121"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2000">
                <a:solidFill>
                  <a:srgbClr val="000000"/>
                </a:solidFill>
                <a:latin typeface="Calibri"/>
                <a:ea typeface="Calibri"/>
                <a:cs typeface="Calibri"/>
                <a:sym typeface="Calibri"/>
              </a:defRPr>
            </a:pPr>
            <a:endParaRPr/>
          </a:p>
        </p:txBody>
      </p:sp>
      <p:sp>
        <p:nvSpPr>
          <p:cNvPr id="122" name="tencent_left.png"/>
          <p:cNvSpPr>
            <a:spLocks noGrp="1"/>
          </p:cNvSpPr>
          <p:nvPr>
            <p:ph type="pic" sz="half" idx="13"/>
          </p:nvPr>
        </p:nvSpPr>
        <p:spPr>
          <a:xfrm>
            <a:off x="15145412" y="1587"/>
            <a:ext cx="9276440" cy="13712826"/>
          </a:xfrm>
          <a:prstGeom prst="rect">
            <a:avLst/>
          </a:prstGeom>
        </p:spPr>
        <p:txBody>
          <a:bodyPr lIns="91439" tIns="45719" rIns="91439" bIns="45719">
            <a:noAutofit/>
          </a:bodyPr>
          <a:lstStyle/>
          <a:p>
            <a:endParaRPr/>
          </a:p>
        </p:txBody>
      </p:sp>
      <p:sp>
        <p:nvSpPr>
          <p:cNvPr id="123" name="标题文本"/>
          <p:cNvSpPr txBox="1">
            <a:spLocks noGrp="1"/>
          </p:cNvSpPr>
          <p:nvPr>
            <p:ph type="title"/>
          </p:nvPr>
        </p:nvSpPr>
        <p:spPr>
          <a:xfrm>
            <a:off x="1455577" y="361553"/>
            <a:ext cx="12251721" cy="2036565"/>
          </a:xfrm>
          <a:prstGeom prst="rect">
            <a:avLst/>
          </a:prstGeom>
        </p:spPr>
        <p:txBody>
          <a:bodyPr anchor="b"/>
          <a:lstStyle>
            <a:lvl1pPr algn="l">
              <a:defRPr sz="5200" b="0">
                <a:solidFill>
                  <a:srgbClr val="034FD8"/>
                </a:solidFill>
                <a:latin typeface="Helvetica"/>
                <a:ea typeface="Helvetica"/>
                <a:cs typeface="Helvetica"/>
                <a:sym typeface="Helvetica"/>
              </a:defRPr>
            </a:lvl1pPr>
          </a:lstStyle>
          <a:p>
            <a:r>
              <a:t>标题文本</a:t>
            </a:r>
          </a:p>
        </p:txBody>
      </p:sp>
      <p:pic>
        <p:nvPicPr>
          <p:cNvPr id="124" name="Page.png" descr="Page.png"/>
          <p:cNvPicPr>
            <a:picLocks noChangeAspect="1"/>
          </p:cNvPicPr>
          <p:nvPr/>
        </p:nvPicPr>
        <p:blipFill>
          <a:blip r:embed="rId2"/>
          <a:stretch>
            <a:fillRect/>
          </a:stretch>
        </p:blipFill>
        <p:spPr>
          <a:xfrm>
            <a:off x="-9313334" y="0"/>
            <a:ext cx="24384001" cy="13716001"/>
          </a:xfrm>
          <a:prstGeom prst="rect">
            <a:avLst/>
          </a:prstGeom>
          <a:ln w="12700">
            <a:miter lim="400000"/>
          </a:ln>
        </p:spPr>
      </p:pic>
      <p:sp>
        <p:nvSpPr>
          <p:cNvPr id="125" name="矩形"/>
          <p:cNvSpPr/>
          <p:nvPr/>
        </p:nvSpPr>
        <p:spPr>
          <a:xfrm>
            <a:off x="-15942" y="1425905"/>
            <a:ext cx="1392702" cy="900511"/>
          </a:xfrm>
          <a:prstGeom prst="rect">
            <a:avLst/>
          </a:prstGeom>
          <a:solidFill>
            <a:srgbClr val="0252D8"/>
          </a:solidFill>
          <a:ln w="12700">
            <a:miter lim="400000"/>
          </a:ln>
        </p:spPr>
        <p:txBody>
          <a:bodyPr lIns="50800" tIns="50800" rIns="50800" bIns="50800" anchor="ctr"/>
          <a:lstStyle/>
          <a:p>
            <a:pPr>
              <a:defRPr sz="2000">
                <a:solidFill>
                  <a:srgbClr val="FFFFFF"/>
                </a:solidFill>
                <a:latin typeface="Helvetica Neue Medium"/>
                <a:ea typeface="Helvetica Neue Medium"/>
                <a:cs typeface="Helvetica Neue Medium"/>
                <a:sym typeface="Helvetica Neue Medium"/>
              </a:defRPr>
            </a:pPr>
            <a:endParaRPr/>
          </a:p>
        </p:txBody>
      </p:sp>
      <p:sp>
        <p:nvSpPr>
          <p:cNvPr id="126" name="1"/>
          <p:cNvSpPr txBox="1">
            <a:spLocks noGrp="1"/>
          </p:cNvSpPr>
          <p:nvPr>
            <p:ph type="body" sz="quarter" idx="14"/>
          </p:nvPr>
        </p:nvSpPr>
        <p:spPr>
          <a:xfrm>
            <a:off x="-123174" y="1298310"/>
            <a:ext cx="1607166" cy="1155701"/>
          </a:xfrm>
          <a:prstGeom prst="rect">
            <a:avLst/>
          </a:prstGeom>
        </p:spPr>
        <p:txBody>
          <a:bodyPr anchor="ctr">
            <a:noAutofit/>
          </a:bodyPr>
          <a:lstStyle/>
          <a:p>
            <a:pPr marL="0" lvl="1" indent="228600" algn="ctr">
              <a:lnSpc>
                <a:spcPct val="100000"/>
              </a:lnSpc>
              <a:spcBef>
                <a:spcPts val="0"/>
              </a:spcBef>
              <a:buSzTx/>
              <a:buNone/>
              <a:defRPr sz="6400">
                <a:solidFill>
                  <a:srgbClr val="FFFFFF"/>
                </a:solidFill>
                <a:latin typeface="+mn-lt"/>
                <a:ea typeface="+mn-ea"/>
                <a:cs typeface="+mn-cs"/>
                <a:sym typeface="TTTGBMedium"/>
              </a:defRPr>
            </a:pPr>
            <a:r>
              <a:t>1</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矩形"/>
          <p:cNvSpPr/>
          <p:nvPr/>
        </p:nvSpPr>
        <p:spPr>
          <a:xfrm>
            <a:off x="-10518" y="13086291"/>
            <a:ext cx="24384001" cy="26922"/>
          </a:xfrm>
          <a:prstGeom prst="rect">
            <a:avLst/>
          </a:prstGeom>
          <a:solidFill>
            <a:srgbClr val="000000">
              <a:alpha val="5000"/>
            </a:srgbClr>
          </a:solidFill>
          <a:ln w="12700">
            <a:miter lim="400000"/>
          </a:ln>
        </p:spPr>
        <p:txBody>
          <a:bodyPr lIns="50800" tIns="50800" rIns="50800" bIns="50800" anchor="ctr"/>
          <a:lstStyle/>
          <a:p>
            <a:pPr>
              <a:defRPr sz="1800">
                <a:solidFill>
                  <a:srgbClr val="FFFFFF"/>
                </a:solidFill>
                <a:latin typeface="Helvetica Neue Medium"/>
                <a:ea typeface="Helvetica Neue Medium"/>
                <a:cs typeface="Helvetica Neue Medium"/>
                <a:sym typeface="Helvetica Neue Medium"/>
              </a:defRPr>
            </a:pPr>
            <a:endParaRPr/>
          </a:p>
        </p:txBody>
      </p:sp>
      <p:sp>
        <p:nvSpPr>
          <p:cNvPr id="3" name="幻灯片编号"/>
          <p:cNvSpPr txBox="1">
            <a:spLocks noGrp="1"/>
          </p:cNvSpPr>
          <p:nvPr>
            <p:ph type="sldNum" sz="quarter" idx="2"/>
          </p:nvPr>
        </p:nvSpPr>
        <p:spPr>
          <a:xfrm>
            <a:off x="-10518" y="13172512"/>
            <a:ext cx="24384001" cy="469901"/>
          </a:xfrm>
          <a:prstGeom prst="rect">
            <a:avLst/>
          </a:prstGeom>
          <a:ln w="12700">
            <a:miter lim="400000"/>
          </a:ln>
        </p:spPr>
        <p:txBody>
          <a:bodyPr lIns="50800" tIns="50800" rIns="50800" bIns="50800">
            <a:spAutoFit/>
          </a:bodyPr>
          <a:lstStyle>
            <a:lvl1pPr marR="254000" algn="r">
              <a:defRPr sz="2400">
                <a:solidFill>
                  <a:schemeClr val="accent6">
                    <a:hueOff val="7068528"/>
                    <a:satOff val="-63217"/>
                    <a:lumOff val="21330"/>
                  </a:schemeClr>
                </a:solidFill>
                <a:latin typeface="Helvetica Light"/>
                <a:ea typeface="Helvetica Light"/>
                <a:cs typeface="Helvetica Light"/>
                <a:sym typeface="Helvetica Light"/>
              </a:defRPr>
            </a:lvl1pPr>
          </a:lstStyle>
          <a:p>
            <a:fld id="{86CB4B4D-7CA3-9044-876B-883B54F8677D}" type="slidenum">
              <a:t>‹#›</a:t>
            </a:fld>
            <a:endParaRPr/>
          </a:p>
        </p:txBody>
      </p:sp>
      <p:sp>
        <p:nvSpPr>
          <p:cNvPr id="4" name="Freeform 5"/>
          <p:cNvSpPr/>
          <p:nvPr/>
        </p:nvSpPr>
        <p:spPr>
          <a:xfrm>
            <a:off x="245664" y="13227563"/>
            <a:ext cx="423072" cy="359799"/>
          </a:xfrm>
          <a:custGeom>
            <a:avLst/>
            <a:gdLst/>
            <a:ahLst/>
            <a:cxnLst>
              <a:cxn ang="0">
                <a:pos x="wd2" y="hd2"/>
              </a:cxn>
              <a:cxn ang="5400000">
                <a:pos x="wd2" y="hd2"/>
              </a:cxn>
              <a:cxn ang="10800000">
                <a:pos x="wd2" y="hd2"/>
              </a:cxn>
              <a:cxn ang="16200000">
                <a:pos x="wd2" y="hd2"/>
              </a:cxn>
            </a:cxnLst>
            <a:rect l="0" t="0" r="r" b="b"/>
            <a:pathLst>
              <a:path w="21600" h="21600" extrusionOk="0">
                <a:moveTo>
                  <a:pt x="3230" y="0"/>
                </a:moveTo>
                <a:lnTo>
                  <a:pt x="0" y="21600"/>
                </a:lnTo>
                <a:lnTo>
                  <a:pt x="18370" y="21600"/>
                </a:lnTo>
                <a:lnTo>
                  <a:pt x="21600" y="0"/>
                </a:lnTo>
                <a:lnTo>
                  <a:pt x="3230" y="0"/>
                </a:lnTo>
                <a:close/>
                <a:moveTo>
                  <a:pt x="12343" y="8334"/>
                </a:moveTo>
                <a:lnTo>
                  <a:pt x="10848" y="18595"/>
                </a:lnTo>
                <a:lnTo>
                  <a:pt x="8437" y="18595"/>
                </a:lnTo>
                <a:lnTo>
                  <a:pt x="9932" y="8334"/>
                </a:lnTo>
                <a:lnTo>
                  <a:pt x="6220" y="8334"/>
                </a:lnTo>
                <a:lnTo>
                  <a:pt x="5062" y="6576"/>
                </a:lnTo>
                <a:lnTo>
                  <a:pt x="10173" y="6576"/>
                </a:lnTo>
                <a:lnTo>
                  <a:pt x="10752" y="3005"/>
                </a:lnTo>
                <a:lnTo>
                  <a:pt x="17116" y="8334"/>
                </a:lnTo>
                <a:lnTo>
                  <a:pt x="12343" y="8334"/>
                </a:lnTo>
                <a:close/>
              </a:path>
            </a:pathLst>
          </a:custGeom>
          <a:solidFill>
            <a:srgbClr val="000000">
              <a:alpha val="20000"/>
            </a:srgbClr>
          </a:solidFill>
          <a:ln w="12700">
            <a:miter lim="400000"/>
          </a:ln>
        </p:spPr>
        <p:txBody>
          <a:bodyPr lIns="45719" rIns="45719"/>
          <a:lstStyle/>
          <a:p>
            <a:pPr defTabSz="914400">
              <a:defRPr sz="1800">
                <a:solidFill>
                  <a:srgbClr val="000000"/>
                </a:solidFill>
                <a:latin typeface="Calibri"/>
                <a:ea typeface="Calibri"/>
                <a:cs typeface="Calibri"/>
                <a:sym typeface="Calibri"/>
              </a:defRPr>
            </a:pPr>
            <a:endParaRPr/>
          </a:p>
        </p:txBody>
      </p:sp>
      <p:sp>
        <p:nvSpPr>
          <p:cNvPr id="5" name="正文级别 1…"/>
          <p:cNvSpPr txBox="1">
            <a:spLocks noGrp="1"/>
          </p:cNvSpPr>
          <p:nvPr>
            <p:ph type="body" idx="1"/>
          </p:nvPr>
        </p:nvSpPr>
        <p:spPr>
          <a:xfrm>
            <a:off x="1790700" y="3644900"/>
            <a:ext cx="20815300" cy="88392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p>
            <a:r>
              <a:t>正文级别 1</a:t>
            </a:r>
          </a:p>
          <a:p>
            <a:pPr lvl="1"/>
            <a:r>
              <a:t>正文级别 2</a:t>
            </a:r>
          </a:p>
          <a:p>
            <a:pPr lvl="2"/>
            <a:r>
              <a:t>正文级别 3</a:t>
            </a:r>
          </a:p>
          <a:p>
            <a:pPr lvl="3"/>
            <a:r>
              <a:t>正文级别 4</a:t>
            </a:r>
          </a:p>
          <a:p>
            <a:pPr lvl="4"/>
            <a:r>
              <a:t>正文级别 5</a:t>
            </a:r>
          </a:p>
        </p:txBody>
      </p:sp>
      <p:pic>
        <p:nvPicPr>
          <p:cNvPr id="6" name="Page.png" descr="Page.png"/>
          <p:cNvPicPr>
            <a:picLocks noChangeAspect="1"/>
          </p:cNvPicPr>
          <p:nvPr/>
        </p:nvPicPr>
        <p:blipFill>
          <a:blip r:embed="rId19"/>
          <a:stretch>
            <a:fillRect/>
          </a:stretch>
        </p:blipFill>
        <p:spPr>
          <a:xfrm>
            <a:off x="0" y="0"/>
            <a:ext cx="24384000" cy="13716000"/>
          </a:xfrm>
          <a:prstGeom prst="rect">
            <a:avLst/>
          </a:prstGeom>
          <a:ln w="12700">
            <a:miter lim="400000"/>
          </a:ln>
        </p:spPr>
      </p:pic>
      <p:sp>
        <p:nvSpPr>
          <p:cNvPr id="7" name="标题文本"/>
          <p:cNvSpPr txBox="1">
            <a:spLocks noGrp="1"/>
          </p:cNvSpPr>
          <p:nvPr>
            <p:ph type="title"/>
          </p:nvPr>
        </p:nvSpPr>
        <p:spPr>
          <a:xfrm>
            <a:off x="1790700" y="571500"/>
            <a:ext cx="20815300" cy="2984500"/>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ctr">
            <a:normAutofit/>
          </a:bodyPr>
          <a:lstStyle/>
          <a:p>
            <a:r>
              <a:t>标题文本</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Lst>
  <p:transition spd="med"/>
  <p:txStyles>
    <p:titleStyle>
      <a:lvl1pPr marL="0" marR="0" indent="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1pPr>
      <a:lvl2pPr marL="0" marR="0" indent="2286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2pPr>
      <a:lvl3pPr marL="0" marR="0" indent="4572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3pPr>
      <a:lvl4pPr marL="0" marR="0" indent="6858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4pPr>
      <a:lvl5pPr marL="0" marR="0" indent="9144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5pPr>
      <a:lvl6pPr marL="0" marR="0" indent="11430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6pPr>
      <a:lvl7pPr marL="0" marR="0" indent="13716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7pPr>
      <a:lvl8pPr marL="0" marR="0" indent="16002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8pPr>
      <a:lvl9pPr marL="0" marR="0" indent="1828800" algn="ctr" defTabSz="825500" rtl="0" latinLnBrk="0">
        <a:lnSpc>
          <a:spcPct val="100000"/>
        </a:lnSpc>
        <a:spcBef>
          <a:spcPts val="0"/>
        </a:spcBef>
        <a:spcAft>
          <a:spcPts val="0"/>
        </a:spcAft>
        <a:buClrTx/>
        <a:buSzTx/>
        <a:buFontTx/>
        <a:buNone/>
        <a:tabLst/>
        <a:defRPr sz="15800" b="1" i="0" u="none" strike="noStrike" cap="none" spc="0" baseline="0">
          <a:ln>
            <a:noFill/>
          </a:ln>
          <a:solidFill>
            <a:srgbClr val="FFFFFF"/>
          </a:solidFill>
          <a:uFillTx/>
          <a:latin typeface="+mn-lt"/>
          <a:ea typeface="+mn-ea"/>
          <a:cs typeface="+mn-cs"/>
          <a:sym typeface="TTTGBMedium"/>
        </a:defRPr>
      </a:lvl9pPr>
    </p:titleStyle>
    <p:bodyStyle>
      <a:lvl1pPr marL="5627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1pPr>
      <a:lvl2pPr marL="11723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2pPr>
      <a:lvl3pPr marL="17819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3pPr>
      <a:lvl4pPr marL="23915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4pPr>
      <a:lvl5pPr marL="30011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5pPr>
      <a:lvl6pPr marL="36107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6pPr>
      <a:lvl7pPr marL="42203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7pPr>
      <a:lvl8pPr marL="48299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8pPr>
      <a:lvl9pPr marL="54395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9pPr>
    </p:bodyStyle>
    <p:otherStyle>
      <a:lvl1pPr marL="0" marR="254000" indent="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254000" indent="2286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254000" indent="4572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254000" indent="6858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254000" indent="9144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254000" indent="11430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254000" indent="13716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254000" indent="16002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254000" indent="1828800" algn="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8.png"/><Relationship Id="rId7"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6.tiff"/><Relationship Id="rId4" Type="http://schemas.openxmlformats.org/officeDocument/2006/relationships/image" Target="../media/image25.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9.emf"/><Relationship Id="rId5" Type="http://schemas.openxmlformats.org/officeDocument/2006/relationships/oleObject" Target="../embeddings/oleObject1.bin"/><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8.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 name="共享 连接的力量"/>
          <p:cNvSpPr txBox="1">
            <a:spLocks noGrp="1"/>
          </p:cNvSpPr>
          <p:nvPr>
            <p:ph type="title"/>
          </p:nvPr>
        </p:nvSpPr>
        <p:spPr>
          <a:xfrm>
            <a:off x="1390914" y="4246345"/>
            <a:ext cx="20611572" cy="2416308"/>
          </a:xfrm>
          <a:prstGeom prst="rect">
            <a:avLst/>
          </a:prstGeom>
        </p:spPr>
        <p:txBody>
          <a:bodyPr>
            <a:normAutofit/>
          </a:bodyPr>
          <a:lstStyle/>
          <a:p>
            <a:r>
              <a:rPr lang="en-US" altLang="zh-CN" dirty="0"/>
              <a:t>T11</a:t>
            </a:r>
            <a:r>
              <a:rPr lang="zh-CN" altLang="en-US" dirty="0"/>
              <a:t>答辩</a:t>
            </a:r>
            <a:r>
              <a:rPr lang="en-US" altLang="zh-CN" dirty="0"/>
              <a:t>-</a:t>
            </a:r>
            <a:r>
              <a:rPr lang="zh-CN" altLang="en-US" dirty="0"/>
              <a:t>视频媒资系统</a:t>
            </a:r>
            <a:endParaRPr dirty="0"/>
          </a:p>
        </p:txBody>
      </p:sp>
      <p:sp>
        <p:nvSpPr>
          <p:cNvPr id="216" name="Sharing The Power To Connect"/>
          <p:cNvSpPr txBox="1">
            <a:spLocks noGrp="1"/>
          </p:cNvSpPr>
          <p:nvPr>
            <p:ph type="body" sz="quarter" idx="1"/>
          </p:nvPr>
        </p:nvSpPr>
        <p:spPr>
          <a:xfrm>
            <a:off x="1390914" y="6626371"/>
            <a:ext cx="20611572" cy="1267487"/>
          </a:xfrm>
          <a:prstGeom prst="rect">
            <a:avLst/>
          </a:prstGeom>
        </p:spPr>
        <p:txBody>
          <a:bodyPr/>
          <a:lstStyle>
            <a:lvl1pPr defTabSz="338454">
              <a:defRPr sz="6969"/>
            </a:lvl1pPr>
          </a:lstStyle>
          <a:p>
            <a:r>
              <a:rPr lang="en-US" altLang="zh-CN" dirty="0" err="1">
                <a:latin typeface="+mj-lt"/>
              </a:rPr>
              <a:t>zolachen</a:t>
            </a:r>
            <a:endParaRPr dirty="0">
              <a:latin typeface="+mj-lt"/>
            </a:endParaRPr>
          </a:p>
        </p:txBody>
      </p:sp>
      <p:sp>
        <p:nvSpPr>
          <p:cNvPr id="217" name="Keynote模版使用Demo…"/>
          <p:cNvSpPr txBox="1">
            <a:spLocks noGrp="1"/>
          </p:cNvSpPr>
          <p:nvPr>
            <p:ph type="body" idx="13"/>
          </p:nvPr>
        </p:nvSpPr>
        <p:spPr>
          <a:xfrm>
            <a:off x="1390914" y="11240392"/>
            <a:ext cx="2359620" cy="823687"/>
          </a:xfrm>
          <a:prstGeom prst="rect">
            <a:avLst/>
          </a:prstGeom>
          <a:extLst>
            <a:ext uri="{C572A759-6A51-4108-AA02-DFA0A04FC94B}">
              <ma14:wrappingTextBoxFlag xmlns:ma14="http://schemas.microsoft.com/office/mac/drawingml/2011/main" xmlns="" val="1"/>
            </a:ext>
          </a:extLst>
        </p:spPr>
        <p:txBody>
          <a:bodyPr/>
          <a:lstStyle/>
          <a:p>
            <a:pPr marL="0" indent="0">
              <a:lnSpc>
                <a:spcPct val="110000"/>
              </a:lnSpc>
              <a:spcBef>
                <a:spcPts val="0"/>
              </a:spcBef>
              <a:buSzTx/>
              <a:buNone/>
              <a:defRPr sz="2200">
                <a:solidFill>
                  <a:srgbClr val="FFFFFF">
                    <a:alpha val="70052"/>
                  </a:srgbClr>
                </a:solidFill>
                <a:latin typeface="Helvetica Light"/>
                <a:ea typeface="Helvetica Light"/>
                <a:cs typeface="Helvetica Light"/>
                <a:sym typeface="Helvetica Light"/>
              </a:defRPr>
            </a:pPr>
            <a:r>
              <a:rPr lang="zh-CN" altLang="en-US" dirty="0">
                <a:latin typeface="微软雅黑" panose="020B0503020204020204" pitchFamily="34" charset="-122"/>
                <a:ea typeface="微软雅黑" panose="020B0503020204020204" pitchFamily="34" charset="-122"/>
              </a:rPr>
              <a:t>后台通道面试陈述</a:t>
            </a:r>
            <a:endParaRPr lang="en-US" altLang="zh-CN" dirty="0">
              <a:latin typeface="微软雅黑" panose="020B0503020204020204" pitchFamily="34" charset="-122"/>
              <a:ea typeface="微软雅黑" panose="020B0503020204020204" pitchFamily="34" charset="-122"/>
            </a:endParaRPr>
          </a:p>
          <a:p>
            <a:pPr marL="0" indent="0">
              <a:lnSpc>
                <a:spcPct val="110000"/>
              </a:lnSpc>
              <a:spcBef>
                <a:spcPts val="0"/>
              </a:spcBef>
              <a:buSzTx/>
              <a:buNone/>
              <a:defRPr sz="2200">
                <a:solidFill>
                  <a:srgbClr val="FFFFFF">
                    <a:alpha val="70052"/>
                  </a:srgbClr>
                </a:solidFill>
                <a:latin typeface="Helvetica Light"/>
                <a:ea typeface="Helvetica Light"/>
                <a:cs typeface="Helvetica Light"/>
                <a:sym typeface="Helvetica Light"/>
              </a:defRPr>
            </a:pPr>
            <a:r>
              <a:rPr lang="en-US" dirty="0">
                <a:latin typeface="微软雅黑" panose="020B0503020204020204" pitchFamily="34" charset="-122"/>
                <a:ea typeface="微软雅黑" panose="020B0503020204020204" pitchFamily="34" charset="-122"/>
              </a:rPr>
              <a:t>20</a:t>
            </a:r>
            <a:r>
              <a:rPr lang="en-US" altLang="zh-CN" dirty="0">
                <a:latin typeface="微软雅黑" panose="020B0503020204020204" pitchFamily="34" charset="-122"/>
                <a:ea typeface="微软雅黑" panose="020B0503020204020204" pitchFamily="34" charset="-122"/>
              </a:rPr>
              <a:t>20</a:t>
            </a:r>
            <a:r>
              <a:rPr lang="en-US" dirty="0">
                <a:latin typeface="微软雅黑" panose="020B0503020204020204" pitchFamily="34" charset="-122"/>
                <a:ea typeface="微软雅黑" panose="020B0503020204020204" pitchFamily="34" charset="-122"/>
              </a:rPr>
              <a:t>.</a:t>
            </a:r>
            <a:r>
              <a:rPr lang="en-US" altLang="zh-Hans" dirty="0">
                <a:latin typeface="微软雅黑" panose="020B0503020204020204" pitchFamily="34" charset="-122"/>
                <a:ea typeface="微软雅黑" panose="020B0503020204020204" pitchFamily="34" charset="-122"/>
              </a:rPr>
              <a:t>0</a:t>
            </a:r>
            <a:r>
              <a:rPr lang="en-US" altLang="zh-CN" dirty="0">
                <a:latin typeface="微软雅黑" panose="020B0503020204020204" pitchFamily="34" charset="-122"/>
                <a:ea typeface="微软雅黑" panose="020B0503020204020204" pitchFamily="34" charset="-122"/>
              </a:rPr>
              <a:t>3</a:t>
            </a:r>
            <a:r>
              <a:rPr 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10</a:t>
            </a:r>
            <a:endParaRPr 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91" name="内页标题，建议30字以内…">
            <a:extLst>
              <a:ext uri="{FF2B5EF4-FFF2-40B4-BE49-F238E27FC236}">
                <a16:creationId xmlns:a16="http://schemas.microsoft.com/office/drawing/2014/main" id="{CF0B5871-0814-414A-91E4-34D254571116}"/>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solidFill>
                  <a:srgbClr val="034FD8"/>
                </a:solidFill>
                <a:sym typeface="TTTGBMedium"/>
              </a:rPr>
              <a:t>统一存储服务</a:t>
            </a:r>
          </a:p>
        </p:txBody>
      </p:sp>
      <p:sp>
        <p:nvSpPr>
          <p:cNvPr id="24" name="内页标题，建议30字以内…">
            <a:extLst>
              <a:ext uri="{FF2B5EF4-FFF2-40B4-BE49-F238E27FC236}">
                <a16:creationId xmlns:a16="http://schemas.microsoft.com/office/drawing/2014/main" id="{B2943EE4-ABF1-F641-B223-8AAE2EC4AB31}"/>
              </a:ext>
            </a:extLst>
          </p:cNvPr>
          <p:cNvSpPr txBox="1"/>
          <p:nvPr/>
        </p:nvSpPr>
        <p:spPr>
          <a:xfrm>
            <a:off x="1276584" y="1755987"/>
            <a:ext cx="5178914"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400"/>
              <a:t>存储选型对比</a:t>
            </a:r>
            <a:endParaRPr sz="4400" dirty="0"/>
          </a:p>
        </p:txBody>
      </p:sp>
      <p:graphicFrame>
        <p:nvGraphicFramePr>
          <p:cNvPr id="25" name="表格 24">
            <a:extLst>
              <a:ext uri="{FF2B5EF4-FFF2-40B4-BE49-F238E27FC236}">
                <a16:creationId xmlns:a16="http://schemas.microsoft.com/office/drawing/2014/main" id="{86F1A1D2-571F-E548-AC74-9871143A3DC7}"/>
              </a:ext>
            </a:extLst>
          </p:cNvPr>
          <p:cNvGraphicFramePr>
            <a:graphicFrameLocks noGrp="1"/>
          </p:cNvGraphicFramePr>
          <p:nvPr>
            <p:extLst>
              <p:ext uri="{D42A27DB-BD31-4B8C-83A1-F6EECF244321}">
                <p14:modId xmlns:p14="http://schemas.microsoft.com/office/powerpoint/2010/main" val="2218575218"/>
              </p:ext>
            </p:extLst>
          </p:nvPr>
        </p:nvGraphicFramePr>
        <p:xfrm>
          <a:off x="673183" y="2658895"/>
          <a:ext cx="16711359" cy="5719433"/>
        </p:xfrm>
        <a:graphic>
          <a:graphicData uri="http://schemas.openxmlformats.org/drawingml/2006/table">
            <a:tbl>
              <a:tblPr firstRow="1" bandRow="1">
                <a:tableStyleId>{5C22544A-7EE6-4342-B048-85BDC9FD1C3A}</a:tableStyleId>
              </a:tblPr>
              <a:tblGrid>
                <a:gridCol w="3533057">
                  <a:extLst>
                    <a:ext uri="{9D8B030D-6E8A-4147-A177-3AD203B41FA5}">
                      <a16:colId xmlns:a16="http://schemas.microsoft.com/office/drawing/2014/main" val="1643514470"/>
                    </a:ext>
                  </a:extLst>
                </a:gridCol>
                <a:gridCol w="1950720">
                  <a:extLst>
                    <a:ext uri="{9D8B030D-6E8A-4147-A177-3AD203B41FA5}">
                      <a16:colId xmlns:a16="http://schemas.microsoft.com/office/drawing/2014/main" val="1961219491"/>
                    </a:ext>
                  </a:extLst>
                </a:gridCol>
                <a:gridCol w="1773817">
                  <a:extLst>
                    <a:ext uri="{9D8B030D-6E8A-4147-A177-3AD203B41FA5}">
                      <a16:colId xmlns:a16="http://schemas.microsoft.com/office/drawing/2014/main" val="480536092"/>
                    </a:ext>
                  </a:extLst>
                </a:gridCol>
                <a:gridCol w="1343158">
                  <a:extLst>
                    <a:ext uri="{9D8B030D-6E8A-4147-A177-3AD203B41FA5}">
                      <a16:colId xmlns:a16="http://schemas.microsoft.com/office/drawing/2014/main" val="3814640476"/>
                    </a:ext>
                  </a:extLst>
                </a:gridCol>
                <a:gridCol w="1355190">
                  <a:extLst>
                    <a:ext uri="{9D8B030D-6E8A-4147-A177-3AD203B41FA5}">
                      <a16:colId xmlns:a16="http://schemas.microsoft.com/office/drawing/2014/main" val="2068485366"/>
                    </a:ext>
                  </a:extLst>
                </a:gridCol>
                <a:gridCol w="1909586">
                  <a:extLst>
                    <a:ext uri="{9D8B030D-6E8A-4147-A177-3AD203B41FA5}">
                      <a16:colId xmlns:a16="http://schemas.microsoft.com/office/drawing/2014/main" val="2941662853"/>
                    </a:ext>
                  </a:extLst>
                </a:gridCol>
                <a:gridCol w="2463982">
                  <a:extLst>
                    <a:ext uri="{9D8B030D-6E8A-4147-A177-3AD203B41FA5}">
                      <a16:colId xmlns:a16="http://schemas.microsoft.com/office/drawing/2014/main" val="1836520883"/>
                    </a:ext>
                  </a:extLst>
                </a:gridCol>
                <a:gridCol w="2381849">
                  <a:extLst>
                    <a:ext uri="{9D8B030D-6E8A-4147-A177-3AD203B41FA5}">
                      <a16:colId xmlns:a16="http://schemas.microsoft.com/office/drawing/2014/main" val="2938484238"/>
                    </a:ext>
                  </a:extLst>
                </a:gridCol>
              </a:tblGrid>
              <a:tr h="1726433">
                <a:tc>
                  <a:txBody>
                    <a:bodyPr/>
                    <a:lstStyle/>
                    <a:p>
                      <a:pPr marL="0" marR="254000" indent="0" algn="ctr" defTabSz="825500" rtl="0" latinLnBrk="0">
                        <a:lnSpc>
                          <a:spcPct val="100000"/>
                        </a:lnSpc>
                        <a:spcBef>
                          <a:spcPts val="0"/>
                        </a:spcBef>
                        <a:spcAft>
                          <a:spcPts val="0"/>
                        </a:spcAft>
                        <a:buClrTx/>
                        <a:buSzTx/>
                        <a:buFontTx/>
                        <a:buNone/>
                        <a:tabLst/>
                      </a:pPr>
                      <a:r>
                        <a:rPr lang="zh-CN" altLang="en-US" sz="3200" b="1" i="0" u="none" strike="noStrike" cap="none" spc="0" baseline="0" dirty="0">
                          <a:ln>
                            <a:noFill/>
                          </a:ln>
                          <a:solidFill>
                            <a:srgbClr val="F4F4F4"/>
                          </a:solidFill>
                          <a:uFillTx/>
                          <a:latin typeface="+mn-lt"/>
                          <a:ea typeface="+mn-ea"/>
                          <a:cs typeface="+mn-cs"/>
                          <a:sym typeface="Helvetica Light"/>
                        </a:rPr>
                        <a:t>存储</a:t>
                      </a:r>
                    </a:p>
                  </a:txBody>
                  <a:tcPr>
                    <a:solidFill>
                      <a:srgbClr val="0070C0"/>
                    </a:solidFill>
                  </a:tcPr>
                </a:tc>
                <a:tc>
                  <a:txBody>
                    <a:bodyPr/>
                    <a:lstStyle/>
                    <a:p>
                      <a:pPr marL="0" marR="254000" indent="0" algn="ctr" defTabSz="825500" rtl="0" latinLnBrk="0">
                        <a:lnSpc>
                          <a:spcPct val="100000"/>
                        </a:lnSpc>
                        <a:spcBef>
                          <a:spcPts val="0"/>
                        </a:spcBef>
                        <a:spcAft>
                          <a:spcPts val="0"/>
                        </a:spcAft>
                        <a:buClrTx/>
                        <a:buSzTx/>
                        <a:buFontTx/>
                        <a:buNone/>
                        <a:tabLst/>
                      </a:pPr>
                      <a:r>
                        <a:rPr lang="zh-CN" altLang="en-US" sz="3200" b="1" i="0" u="none" strike="noStrike" cap="none" spc="0" baseline="0" dirty="0">
                          <a:ln>
                            <a:noFill/>
                          </a:ln>
                          <a:solidFill>
                            <a:srgbClr val="F4F4F4"/>
                          </a:solidFill>
                          <a:uFillTx/>
                          <a:latin typeface="+mn-lt"/>
                          <a:ea typeface="+mn-ea"/>
                          <a:cs typeface="+mn-cs"/>
                          <a:sym typeface="Helvetica Light"/>
                        </a:rPr>
                        <a:t>数据扩展能力</a:t>
                      </a:r>
                    </a:p>
                  </a:txBody>
                  <a:tcPr>
                    <a:solidFill>
                      <a:srgbClr val="0070C0"/>
                    </a:solidFill>
                  </a:tcPr>
                </a:tc>
                <a:tc>
                  <a:txBody>
                    <a:bodyPr/>
                    <a:lstStyle/>
                    <a:p>
                      <a:pPr algn="ctr"/>
                      <a:r>
                        <a:rPr lang="zh-CN" altLang="en-US" sz="3200" dirty="0">
                          <a:solidFill>
                            <a:srgbClr val="F4F4F4"/>
                          </a:solidFill>
                        </a:rPr>
                        <a:t>支持存储容量</a:t>
                      </a:r>
                    </a:p>
                  </a:txBody>
                  <a:tcPr>
                    <a:solidFill>
                      <a:srgbClr val="0070C0"/>
                    </a:solidFill>
                  </a:tcPr>
                </a:tc>
                <a:tc>
                  <a:txBody>
                    <a:bodyPr/>
                    <a:lstStyle/>
                    <a:p>
                      <a:pPr marL="0" marR="254000" indent="0" algn="ctr" defTabSz="825500" rtl="0" latinLnBrk="0">
                        <a:lnSpc>
                          <a:spcPct val="100000"/>
                        </a:lnSpc>
                        <a:spcBef>
                          <a:spcPts val="0"/>
                        </a:spcBef>
                        <a:spcAft>
                          <a:spcPts val="0"/>
                        </a:spcAft>
                        <a:buClrTx/>
                        <a:buSzTx/>
                        <a:buFontTx/>
                        <a:buNone/>
                        <a:tabLst/>
                      </a:pPr>
                      <a:r>
                        <a:rPr lang="zh-CN" altLang="en-US" sz="3200" b="1" i="0" u="none" strike="noStrike" cap="none" spc="0" baseline="0" dirty="0">
                          <a:ln>
                            <a:noFill/>
                          </a:ln>
                          <a:solidFill>
                            <a:srgbClr val="F4F4F4"/>
                          </a:solidFill>
                          <a:uFillTx/>
                          <a:latin typeface="+mn-lt"/>
                          <a:ea typeface="+mn-ea"/>
                          <a:cs typeface="+mn-cs"/>
                          <a:sym typeface="Helvetica Light"/>
                        </a:rPr>
                        <a:t>写性能</a:t>
                      </a:r>
                    </a:p>
                  </a:txBody>
                  <a:tcPr>
                    <a:solidFill>
                      <a:srgbClr val="0070C0"/>
                    </a:solidFill>
                  </a:tcPr>
                </a:tc>
                <a:tc>
                  <a:txBody>
                    <a:bodyPr/>
                    <a:lstStyle/>
                    <a:p>
                      <a:pPr marL="0" marR="254000" indent="0" algn="ctr" defTabSz="825500" rtl="0" latinLnBrk="0">
                        <a:lnSpc>
                          <a:spcPct val="100000"/>
                        </a:lnSpc>
                        <a:spcBef>
                          <a:spcPts val="0"/>
                        </a:spcBef>
                        <a:spcAft>
                          <a:spcPts val="0"/>
                        </a:spcAft>
                        <a:buClrTx/>
                        <a:buSzTx/>
                        <a:buFontTx/>
                        <a:buNone/>
                        <a:tabLst/>
                      </a:pPr>
                      <a:r>
                        <a:rPr lang="zh-CN" altLang="en-US" sz="3200" b="1" i="0" u="none" strike="noStrike" cap="none" spc="0" baseline="0" dirty="0">
                          <a:ln>
                            <a:noFill/>
                          </a:ln>
                          <a:solidFill>
                            <a:srgbClr val="F4F4F4"/>
                          </a:solidFill>
                          <a:uFillTx/>
                          <a:latin typeface="+mn-lt"/>
                          <a:ea typeface="+mn-ea"/>
                          <a:cs typeface="+mn-cs"/>
                          <a:sym typeface="Helvetica Light"/>
                        </a:rPr>
                        <a:t>读性能</a:t>
                      </a:r>
                    </a:p>
                  </a:txBody>
                  <a:tcPr>
                    <a:solidFill>
                      <a:srgbClr val="0070C0"/>
                    </a:solidFill>
                  </a:tcPr>
                </a:tc>
                <a:tc>
                  <a:txBody>
                    <a:bodyPr/>
                    <a:lstStyle/>
                    <a:p>
                      <a:pPr marL="0" marR="254000" lvl="0" indent="0" algn="ctr" defTabSz="825500" rtl="0" eaLnBrk="1" fontAlgn="auto" latinLnBrk="0" hangingPunct="1">
                        <a:lnSpc>
                          <a:spcPct val="100000"/>
                        </a:lnSpc>
                        <a:spcBef>
                          <a:spcPts val="0"/>
                        </a:spcBef>
                        <a:spcAft>
                          <a:spcPts val="0"/>
                        </a:spcAft>
                        <a:buClrTx/>
                        <a:buSzTx/>
                        <a:buFontTx/>
                        <a:buNone/>
                        <a:tabLst/>
                        <a:defRPr/>
                      </a:pPr>
                      <a:r>
                        <a:rPr lang="zh-CN" altLang="en-US" sz="3200" b="1" i="0" u="none" strike="noStrike" cap="none" spc="0" baseline="0" dirty="0">
                          <a:ln>
                            <a:noFill/>
                          </a:ln>
                          <a:solidFill>
                            <a:srgbClr val="F4F4F4"/>
                          </a:solidFill>
                          <a:uFillTx/>
                          <a:latin typeface="+mn-lt"/>
                          <a:ea typeface="+mn-ea"/>
                          <a:cs typeface="+mn-cs"/>
                          <a:sym typeface="Helvetica Light"/>
                        </a:rPr>
                        <a:t>运维支持度</a:t>
                      </a:r>
                    </a:p>
                  </a:txBody>
                  <a:tcPr>
                    <a:solidFill>
                      <a:srgbClr val="0070C0"/>
                    </a:solidFill>
                  </a:tcPr>
                </a:tc>
                <a:tc>
                  <a:txBody>
                    <a:bodyPr/>
                    <a:lstStyle/>
                    <a:p>
                      <a:pPr marL="0" marR="254000" lvl="0" indent="0" algn="ctr" defTabSz="825500" rtl="0" eaLnBrk="1" fontAlgn="auto" latinLnBrk="0" hangingPunct="1">
                        <a:lnSpc>
                          <a:spcPct val="100000"/>
                        </a:lnSpc>
                        <a:spcBef>
                          <a:spcPts val="0"/>
                        </a:spcBef>
                        <a:spcAft>
                          <a:spcPts val="0"/>
                        </a:spcAft>
                        <a:buClrTx/>
                        <a:buSzTx/>
                        <a:buFontTx/>
                        <a:buNone/>
                        <a:tabLst/>
                        <a:defRPr/>
                      </a:pPr>
                      <a:r>
                        <a:rPr lang="zh-CN" altLang="en-US" sz="3200" b="1" i="0" u="none" strike="noStrike" cap="none" spc="0" baseline="0" dirty="0">
                          <a:ln>
                            <a:noFill/>
                          </a:ln>
                          <a:solidFill>
                            <a:srgbClr val="F4F4F4"/>
                          </a:solidFill>
                          <a:uFillTx/>
                          <a:latin typeface="+mn-lt"/>
                          <a:ea typeface="+mn-ea"/>
                          <a:cs typeface="+mn-cs"/>
                          <a:sym typeface="Helvetica Light"/>
                        </a:rPr>
                        <a:t>事务支持度</a:t>
                      </a:r>
                    </a:p>
                  </a:txBody>
                  <a:tcPr>
                    <a:solidFill>
                      <a:srgbClr val="0070C0"/>
                    </a:solidFill>
                  </a:tcPr>
                </a:tc>
                <a:tc>
                  <a:txBody>
                    <a:bodyPr/>
                    <a:lstStyle/>
                    <a:p>
                      <a:pPr marL="0" marR="254000" lvl="0" indent="0" algn="ctr" defTabSz="825500" rtl="0" eaLnBrk="1" fontAlgn="auto" latinLnBrk="0" hangingPunct="1">
                        <a:lnSpc>
                          <a:spcPct val="100000"/>
                        </a:lnSpc>
                        <a:spcBef>
                          <a:spcPts val="0"/>
                        </a:spcBef>
                        <a:spcAft>
                          <a:spcPts val="0"/>
                        </a:spcAft>
                        <a:buClrTx/>
                        <a:buSzTx/>
                        <a:buFontTx/>
                        <a:buNone/>
                        <a:tabLst/>
                        <a:defRPr/>
                      </a:pPr>
                      <a:r>
                        <a:rPr lang="zh-CN" altLang="en-US" sz="3200" b="1" i="0" u="none" strike="noStrike" cap="none" spc="0" baseline="0" dirty="0">
                          <a:ln>
                            <a:noFill/>
                          </a:ln>
                          <a:solidFill>
                            <a:srgbClr val="F4F4F4"/>
                          </a:solidFill>
                          <a:uFillTx/>
                          <a:latin typeface="+mn-lt"/>
                          <a:ea typeface="+mn-ea"/>
                          <a:cs typeface="+mn-cs"/>
                          <a:sym typeface="Helvetica Light"/>
                        </a:rPr>
                        <a:t>业界使用案例</a:t>
                      </a:r>
                    </a:p>
                  </a:txBody>
                  <a:tcPr>
                    <a:solidFill>
                      <a:srgbClr val="0070C0"/>
                    </a:solidFill>
                  </a:tcPr>
                </a:tc>
                <a:extLst>
                  <a:ext uri="{0D108BD9-81ED-4DB2-BD59-A6C34878D82A}">
                    <a16:rowId xmlns:a16="http://schemas.microsoft.com/office/drawing/2014/main" val="1521869898"/>
                  </a:ext>
                </a:extLst>
              </a:tr>
              <a:tr h="798600">
                <a:tc>
                  <a:txBody>
                    <a:bodyPr/>
                    <a:lstStyle/>
                    <a:p>
                      <a:r>
                        <a:rPr lang="en-US" altLang="zh-CN" sz="4000" dirty="0"/>
                        <a:t>MongoDB</a:t>
                      </a:r>
                      <a:endParaRPr lang="zh-CN" altLang="en-US" sz="4000" dirty="0"/>
                    </a:p>
                  </a:txBody>
                  <a:tcPr/>
                </a:tc>
                <a:tc>
                  <a:txBody>
                    <a:bodyPr/>
                    <a:lstStyle/>
                    <a:p>
                      <a:r>
                        <a:rPr lang="zh-CN" altLang="en-US" sz="3200" dirty="0"/>
                        <a:t>高</a:t>
                      </a:r>
                    </a:p>
                  </a:txBody>
                  <a:tcPr/>
                </a:tc>
                <a:tc>
                  <a:txBody>
                    <a:bodyPr/>
                    <a:lstStyle/>
                    <a:p>
                      <a:r>
                        <a:rPr lang="zh-CN" altLang="en-US" sz="3200" dirty="0"/>
                        <a:t>中</a:t>
                      </a:r>
                    </a:p>
                  </a:txBody>
                  <a:tcPr/>
                </a:tc>
                <a:tc>
                  <a:txBody>
                    <a:bodyPr/>
                    <a:lstStyle/>
                    <a:p>
                      <a:r>
                        <a:rPr lang="zh-CN" altLang="en-US" sz="3200" dirty="0"/>
                        <a:t>中</a:t>
                      </a:r>
                    </a:p>
                  </a:txBody>
                  <a:tcPr/>
                </a:tc>
                <a:tc>
                  <a:txBody>
                    <a:bodyPr/>
                    <a:lstStyle/>
                    <a:p>
                      <a:r>
                        <a:rPr lang="zh-CN" altLang="en-US" sz="3200" dirty="0"/>
                        <a:t>中</a:t>
                      </a:r>
                    </a:p>
                  </a:txBody>
                  <a:tcPr/>
                </a:tc>
                <a:tc>
                  <a:txBody>
                    <a:bodyPr/>
                    <a:lstStyle/>
                    <a:p>
                      <a:r>
                        <a:rPr lang="zh-CN" altLang="en-US" sz="3200" dirty="0"/>
                        <a:t>低</a:t>
                      </a:r>
                    </a:p>
                  </a:txBody>
                  <a:tcPr/>
                </a:tc>
                <a:tc>
                  <a:txBody>
                    <a:bodyPr/>
                    <a:lstStyle/>
                    <a:p>
                      <a:r>
                        <a:rPr lang="zh-CN" altLang="en-US" sz="3200" dirty="0"/>
                        <a:t>不支持</a:t>
                      </a:r>
                    </a:p>
                  </a:txBody>
                  <a:tcPr/>
                </a:tc>
                <a:tc>
                  <a:txBody>
                    <a:bodyPr/>
                    <a:lstStyle/>
                    <a:p>
                      <a:r>
                        <a:rPr lang="en-US" altLang="zh-CN" sz="3200" dirty="0"/>
                        <a:t>58</a:t>
                      </a:r>
                      <a:r>
                        <a:rPr lang="zh-CN" altLang="en-US" sz="3200" dirty="0"/>
                        <a:t>同城</a:t>
                      </a:r>
                    </a:p>
                  </a:txBody>
                  <a:tcPr/>
                </a:tc>
                <a:extLst>
                  <a:ext uri="{0D108BD9-81ED-4DB2-BD59-A6C34878D82A}">
                    <a16:rowId xmlns:a16="http://schemas.microsoft.com/office/drawing/2014/main" val="1277718841"/>
                  </a:ext>
                </a:extLst>
              </a:tr>
              <a:tr h="798600">
                <a:tc>
                  <a:txBody>
                    <a:bodyPr/>
                    <a:lstStyle/>
                    <a:p>
                      <a:r>
                        <a:rPr lang="en-US" altLang="zh-CN" sz="4000" dirty="0"/>
                        <a:t>Cassandra</a:t>
                      </a:r>
                      <a:endParaRPr lang="zh-CN" altLang="en-US" sz="4000" dirty="0"/>
                    </a:p>
                  </a:txBody>
                  <a:tcPr/>
                </a:tc>
                <a:tc>
                  <a:txBody>
                    <a:bodyPr/>
                    <a:lstStyle/>
                    <a:p>
                      <a:r>
                        <a:rPr lang="zh-CN" altLang="en-US" sz="3200" dirty="0"/>
                        <a:t>高</a:t>
                      </a:r>
                    </a:p>
                  </a:txBody>
                  <a:tcPr/>
                </a:tc>
                <a:tc>
                  <a:txBody>
                    <a:bodyPr/>
                    <a:lstStyle/>
                    <a:p>
                      <a:r>
                        <a:rPr lang="zh-CN" altLang="en-US" sz="3200" dirty="0"/>
                        <a:t>高</a:t>
                      </a:r>
                    </a:p>
                  </a:txBody>
                  <a:tcPr/>
                </a:tc>
                <a:tc>
                  <a:txBody>
                    <a:bodyPr/>
                    <a:lstStyle/>
                    <a:p>
                      <a:r>
                        <a:rPr lang="zh-CN" altLang="en-US" sz="3200" dirty="0"/>
                        <a:t>高</a:t>
                      </a:r>
                      <a:r>
                        <a:rPr lang="en-US" altLang="zh-CN" sz="3200" dirty="0"/>
                        <a:t> </a:t>
                      </a:r>
                      <a:endParaRPr lang="zh-CN" altLang="en-US" sz="3200" dirty="0"/>
                    </a:p>
                  </a:txBody>
                  <a:tcPr/>
                </a:tc>
                <a:tc>
                  <a:txBody>
                    <a:bodyPr/>
                    <a:lstStyle/>
                    <a:p>
                      <a:r>
                        <a:rPr lang="zh-CN" altLang="en-US" sz="3200" dirty="0"/>
                        <a:t>中</a:t>
                      </a:r>
                    </a:p>
                  </a:txBody>
                  <a:tcPr/>
                </a:tc>
                <a:tc>
                  <a:txBody>
                    <a:bodyPr/>
                    <a:lstStyle/>
                    <a:p>
                      <a:r>
                        <a:rPr lang="zh-CN" altLang="en-US" sz="3200" dirty="0"/>
                        <a:t>低</a:t>
                      </a:r>
                    </a:p>
                  </a:txBody>
                  <a:tcPr/>
                </a:tc>
                <a:tc>
                  <a:txBody>
                    <a:bodyPr/>
                    <a:lstStyle/>
                    <a:p>
                      <a:r>
                        <a:rPr lang="zh-CN" altLang="en-US" sz="3200" dirty="0"/>
                        <a:t>部分支持</a:t>
                      </a:r>
                    </a:p>
                  </a:txBody>
                  <a:tcPr/>
                </a:tc>
                <a:tc>
                  <a:txBody>
                    <a:bodyPr/>
                    <a:lstStyle/>
                    <a:p>
                      <a:r>
                        <a:rPr lang="en-US" altLang="zh-CN" sz="3200" dirty="0"/>
                        <a:t>Netflix</a:t>
                      </a:r>
                      <a:endParaRPr lang="zh-CN" altLang="en-US" sz="3200" dirty="0"/>
                    </a:p>
                  </a:txBody>
                  <a:tcPr/>
                </a:tc>
                <a:extLst>
                  <a:ext uri="{0D108BD9-81ED-4DB2-BD59-A6C34878D82A}">
                    <a16:rowId xmlns:a16="http://schemas.microsoft.com/office/drawing/2014/main" val="3297356007"/>
                  </a:ext>
                </a:extLst>
              </a:tr>
              <a:tr h="798600">
                <a:tc>
                  <a:txBody>
                    <a:bodyPr/>
                    <a:lstStyle/>
                    <a:p>
                      <a:r>
                        <a:rPr lang="en-US" altLang="zh-CN" sz="4000" dirty="0"/>
                        <a:t>HBase</a:t>
                      </a:r>
                      <a:endParaRPr lang="zh-CN" altLang="en-US" sz="4000" dirty="0"/>
                    </a:p>
                  </a:txBody>
                  <a:tcPr/>
                </a:tc>
                <a:tc>
                  <a:txBody>
                    <a:bodyPr/>
                    <a:lstStyle/>
                    <a:p>
                      <a:r>
                        <a:rPr lang="zh-CN" altLang="en-US" sz="3200" dirty="0"/>
                        <a:t>高</a:t>
                      </a:r>
                    </a:p>
                  </a:txBody>
                  <a:tcPr/>
                </a:tc>
                <a:tc>
                  <a:txBody>
                    <a:bodyPr/>
                    <a:lstStyle/>
                    <a:p>
                      <a:r>
                        <a:rPr lang="zh-CN" altLang="en-US" sz="3200" dirty="0"/>
                        <a:t>高</a:t>
                      </a:r>
                    </a:p>
                  </a:txBody>
                  <a:tcPr/>
                </a:tc>
                <a:tc>
                  <a:txBody>
                    <a:bodyPr/>
                    <a:lstStyle/>
                    <a:p>
                      <a:r>
                        <a:rPr lang="zh-CN" altLang="en-US" sz="3200" dirty="0"/>
                        <a:t>高</a:t>
                      </a:r>
                    </a:p>
                  </a:txBody>
                  <a:tcPr/>
                </a:tc>
                <a:tc>
                  <a:txBody>
                    <a:bodyPr/>
                    <a:lstStyle/>
                    <a:p>
                      <a:r>
                        <a:rPr lang="zh-CN" altLang="en-US" sz="3200" dirty="0"/>
                        <a:t>中</a:t>
                      </a:r>
                    </a:p>
                  </a:txBody>
                  <a:tcPr/>
                </a:tc>
                <a:tc>
                  <a:txBody>
                    <a:bodyPr/>
                    <a:lstStyle/>
                    <a:p>
                      <a:r>
                        <a:rPr lang="zh-CN" altLang="en-US" sz="3200" dirty="0"/>
                        <a:t>低</a:t>
                      </a:r>
                    </a:p>
                  </a:txBody>
                  <a:tcPr/>
                </a:tc>
                <a:tc>
                  <a:txBody>
                    <a:bodyPr/>
                    <a:lstStyle/>
                    <a:p>
                      <a:r>
                        <a:rPr lang="zh-CN" altLang="en-US" sz="3200" dirty="0"/>
                        <a:t>部分支持</a:t>
                      </a:r>
                    </a:p>
                  </a:txBody>
                  <a:tcPr/>
                </a:tc>
                <a:tc>
                  <a:txBody>
                    <a:bodyPr/>
                    <a:lstStyle/>
                    <a:p>
                      <a:r>
                        <a:rPr lang="zh-CN" altLang="en-US" sz="3200" dirty="0"/>
                        <a:t>腾讯看点</a:t>
                      </a:r>
                    </a:p>
                  </a:txBody>
                  <a:tcPr/>
                </a:tc>
                <a:extLst>
                  <a:ext uri="{0D108BD9-81ED-4DB2-BD59-A6C34878D82A}">
                    <a16:rowId xmlns:a16="http://schemas.microsoft.com/office/drawing/2014/main" val="439437408"/>
                  </a:ext>
                </a:extLst>
              </a:tr>
              <a:tr h="798600">
                <a:tc>
                  <a:txBody>
                    <a:bodyPr/>
                    <a:lstStyle/>
                    <a:p>
                      <a:r>
                        <a:rPr lang="en-US" altLang="zh-CN" sz="4000" dirty="0">
                          <a:solidFill>
                            <a:srgbClr val="FF0000"/>
                          </a:solidFill>
                        </a:rPr>
                        <a:t>TDSQL</a:t>
                      </a:r>
                      <a:r>
                        <a:rPr lang="zh-CN" altLang="en-US" sz="4000" dirty="0">
                          <a:solidFill>
                            <a:srgbClr val="FF0000"/>
                          </a:solidFill>
                        </a:rPr>
                        <a:t>分布式</a:t>
                      </a:r>
                    </a:p>
                  </a:txBody>
                  <a:tcPr/>
                </a:tc>
                <a:tc>
                  <a:txBody>
                    <a:bodyPr/>
                    <a:lstStyle/>
                    <a:p>
                      <a:r>
                        <a:rPr lang="zh-CN" altLang="en-US" sz="3200" dirty="0">
                          <a:solidFill>
                            <a:srgbClr val="FF0000"/>
                          </a:solidFill>
                        </a:rPr>
                        <a:t>高</a:t>
                      </a:r>
                    </a:p>
                  </a:txBody>
                  <a:tcPr/>
                </a:tc>
                <a:tc>
                  <a:txBody>
                    <a:bodyPr/>
                    <a:lstStyle/>
                    <a:p>
                      <a:r>
                        <a:rPr lang="zh-CN" altLang="en-US" sz="3200" dirty="0">
                          <a:solidFill>
                            <a:srgbClr val="FF0000"/>
                          </a:solidFill>
                        </a:rPr>
                        <a:t>高</a:t>
                      </a:r>
                    </a:p>
                  </a:txBody>
                  <a:tcPr/>
                </a:tc>
                <a:tc>
                  <a:txBody>
                    <a:bodyPr/>
                    <a:lstStyle/>
                    <a:p>
                      <a:r>
                        <a:rPr lang="zh-CN" altLang="en-US" sz="3200" dirty="0">
                          <a:solidFill>
                            <a:srgbClr val="FF0000"/>
                          </a:solidFill>
                        </a:rPr>
                        <a:t>高</a:t>
                      </a:r>
                    </a:p>
                  </a:txBody>
                  <a:tcPr/>
                </a:tc>
                <a:tc>
                  <a:txBody>
                    <a:bodyPr/>
                    <a:lstStyle/>
                    <a:p>
                      <a:r>
                        <a:rPr lang="zh-CN" altLang="en-US" sz="3200" dirty="0">
                          <a:solidFill>
                            <a:srgbClr val="FF0000"/>
                          </a:solidFill>
                        </a:rPr>
                        <a:t>高</a:t>
                      </a:r>
                    </a:p>
                  </a:txBody>
                  <a:tcPr/>
                </a:tc>
                <a:tc>
                  <a:txBody>
                    <a:bodyPr/>
                    <a:lstStyle/>
                    <a:p>
                      <a:r>
                        <a:rPr lang="zh-CN" altLang="en-US" sz="3200" dirty="0">
                          <a:solidFill>
                            <a:srgbClr val="FF0000"/>
                          </a:solidFill>
                        </a:rPr>
                        <a:t>高</a:t>
                      </a:r>
                    </a:p>
                  </a:txBody>
                  <a:tcPr/>
                </a:tc>
                <a:tc>
                  <a:txBody>
                    <a:bodyPr/>
                    <a:lstStyle/>
                    <a:p>
                      <a:r>
                        <a:rPr lang="zh-CN" altLang="en-US" sz="3200" dirty="0">
                          <a:solidFill>
                            <a:srgbClr val="FF0000"/>
                          </a:solidFill>
                        </a:rPr>
                        <a:t>支持</a:t>
                      </a:r>
                    </a:p>
                  </a:txBody>
                  <a:tcPr/>
                </a:tc>
                <a:tc>
                  <a:txBody>
                    <a:bodyPr/>
                    <a:lstStyle/>
                    <a:p>
                      <a:r>
                        <a:rPr lang="zh-CN" altLang="en-US" sz="3200" dirty="0">
                          <a:solidFill>
                            <a:srgbClr val="FF0000"/>
                          </a:solidFill>
                        </a:rPr>
                        <a:t>微众银行</a:t>
                      </a:r>
                    </a:p>
                  </a:txBody>
                  <a:tcPr/>
                </a:tc>
                <a:extLst>
                  <a:ext uri="{0D108BD9-81ED-4DB2-BD59-A6C34878D82A}">
                    <a16:rowId xmlns:a16="http://schemas.microsoft.com/office/drawing/2014/main" val="2927598820"/>
                  </a:ext>
                </a:extLst>
              </a:tr>
              <a:tr h="798600">
                <a:tc>
                  <a:txBody>
                    <a:bodyPr/>
                    <a:lstStyle/>
                    <a:p>
                      <a:r>
                        <a:rPr lang="en-US" altLang="zh-CN" sz="4000" dirty="0" err="1">
                          <a:solidFill>
                            <a:srgbClr val="00B0F0"/>
                          </a:solidFill>
                        </a:rPr>
                        <a:t>TiDB</a:t>
                      </a:r>
                      <a:endParaRPr lang="zh-CN" altLang="en-US" sz="4000" dirty="0">
                        <a:solidFill>
                          <a:srgbClr val="00B0F0"/>
                        </a:solidFill>
                      </a:endParaRPr>
                    </a:p>
                  </a:txBody>
                  <a:tcPr/>
                </a:tc>
                <a:tc>
                  <a:txBody>
                    <a:bodyPr/>
                    <a:lstStyle/>
                    <a:p>
                      <a:r>
                        <a:rPr lang="zh-CN" altLang="en-US" sz="3200" dirty="0">
                          <a:solidFill>
                            <a:srgbClr val="00B0F0"/>
                          </a:solidFill>
                        </a:rPr>
                        <a:t>高</a:t>
                      </a:r>
                    </a:p>
                  </a:txBody>
                  <a:tcPr/>
                </a:tc>
                <a:tc>
                  <a:txBody>
                    <a:bodyPr/>
                    <a:lstStyle/>
                    <a:p>
                      <a:r>
                        <a:rPr lang="zh-CN" altLang="en-US" sz="3200" dirty="0">
                          <a:solidFill>
                            <a:srgbClr val="00B0F0"/>
                          </a:solidFill>
                        </a:rPr>
                        <a:t>高</a:t>
                      </a:r>
                    </a:p>
                  </a:txBody>
                  <a:tcPr/>
                </a:tc>
                <a:tc>
                  <a:txBody>
                    <a:bodyPr/>
                    <a:lstStyle/>
                    <a:p>
                      <a:r>
                        <a:rPr lang="zh-CN" altLang="en-US" sz="3200" dirty="0">
                          <a:solidFill>
                            <a:srgbClr val="00B0F0"/>
                          </a:solidFill>
                        </a:rPr>
                        <a:t>高</a:t>
                      </a:r>
                    </a:p>
                  </a:txBody>
                  <a:tcPr/>
                </a:tc>
                <a:tc>
                  <a:txBody>
                    <a:bodyPr/>
                    <a:lstStyle/>
                    <a:p>
                      <a:r>
                        <a:rPr lang="zh-CN" altLang="en-US" sz="3200" dirty="0">
                          <a:solidFill>
                            <a:srgbClr val="00B0F0"/>
                          </a:solidFill>
                        </a:rPr>
                        <a:t>高</a:t>
                      </a:r>
                    </a:p>
                  </a:txBody>
                  <a:tcPr/>
                </a:tc>
                <a:tc>
                  <a:txBody>
                    <a:bodyPr/>
                    <a:lstStyle/>
                    <a:p>
                      <a:r>
                        <a:rPr lang="zh-CN" altLang="en-US" sz="3200" dirty="0">
                          <a:solidFill>
                            <a:srgbClr val="00B0F0"/>
                          </a:solidFill>
                        </a:rPr>
                        <a:t>中</a:t>
                      </a:r>
                    </a:p>
                  </a:txBody>
                  <a:tcPr/>
                </a:tc>
                <a:tc>
                  <a:txBody>
                    <a:bodyPr/>
                    <a:lstStyle/>
                    <a:p>
                      <a:r>
                        <a:rPr lang="zh-CN" altLang="en-US" sz="3200" dirty="0">
                          <a:solidFill>
                            <a:srgbClr val="00B0F0"/>
                          </a:solidFill>
                        </a:rPr>
                        <a:t>支持</a:t>
                      </a:r>
                    </a:p>
                  </a:txBody>
                  <a:tcPr/>
                </a:tc>
                <a:tc>
                  <a:txBody>
                    <a:bodyPr/>
                    <a:lstStyle/>
                    <a:p>
                      <a:r>
                        <a:rPr lang="zh-CN" altLang="en-US" sz="3200" dirty="0">
                          <a:solidFill>
                            <a:srgbClr val="00B0F0"/>
                          </a:solidFill>
                        </a:rPr>
                        <a:t>知乎</a:t>
                      </a:r>
                      <a:r>
                        <a:rPr lang="en-US" altLang="zh-CN" sz="3200" dirty="0">
                          <a:solidFill>
                            <a:srgbClr val="00B0F0"/>
                          </a:solidFill>
                        </a:rPr>
                        <a:t>/</a:t>
                      </a:r>
                      <a:r>
                        <a:rPr lang="zh-CN" altLang="en-US" sz="3200" dirty="0">
                          <a:solidFill>
                            <a:srgbClr val="00B0F0"/>
                          </a:solidFill>
                        </a:rPr>
                        <a:t>头条</a:t>
                      </a:r>
                    </a:p>
                  </a:txBody>
                  <a:tcPr/>
                </a:tc>
                <a:extLst>
                  <a:ext uri="{0D108BD9-81ED-4DB2-BD59-A6C34878D82A}">
                    <a16:rowId xmlns:a16="http://schemas.microsoft.com/office/drawing/2014/main" val="2280245490"/>
                  </a:ext>
                </a:extLst>
              </a:tr>
            </a:tbl>
          </a:graphicData>
        </a:graphic>
      </p:graphicFrame>
      <p:sp>
        <p:nvSpPr>
          <p:cNvPr id="26" name="内容区域">
            <a:extLst>
              <a:ext uri="{FF2B5EF4-FFF2-40B4-BE49-F238E27FC236}">
                <a16:creationId xmlns:a16="http://schemas.microsoft.com/office/drawing/2014/main" id="{41A8CB6C-8134-224D-BC57-BA22F620D7A4}"/>
              </a:ext>
            </a:extLst>
          </p:cNvPr>
          <p:cNvSpPr/>
          <p:nvPr/>
        </p:nvSpPr>
        <p:spPr>
          <a:xfrm>
            <a:off x="17762303" y="2535688"/>
            <a:ext cx="5948514" cy="9709159"/>
          </a:xfrm>
          <a:prstGeom prst="rect">
            <a:avLst/>
          </a:prstGeom>
          <a:ln w="38100">
            <a:solidFill>
              <a:srgbClr val="D8D7DF"/>
            </a:solidFill>
            <a:custDash>
              <a:ds d="600000" sp="600000"/>
            </a:custDash>
            <a:miter lim="400000"/>
          </a:ln>
          <a:extLst>
            <a:ext uri="{C572A759-6A51-4108-AA02-DFA0A04FC94B}">
              <ma14:wrappingTextBoxFlag xmlns:ma14="http://schemas.microsoft.com/office/mac/drawingml/2011/main" xmlns="" val="1"/>
            </a:ext>
          </a:extLst>
        </p:spPr>
        <p:txBody>
          <a:bodyPr lIns="50800" tIns="50800" rIns="50800" bIns="50800" numCol="1" anchor="ctr"/>
          <a:lstStyle/>
          <a:p>
            <a:pPr marL="571500" indent="-571500" algn="l">
              <a:lnSpc>
                <a:spcPts val="4320"/>
              </a:lnSpc>
              <a:buFont typeface="Wingdings" pitchFamily="2" charset="2"/>
              <a:buChar char="Ø"/>
            </a:pPr>
            <a:r>
              <a:rPr lang="zh-CN" altLang="en-US" sz="3200" b="1" dirty="0">
                <a:latin typeface="Microsoft YaHei Light" panose="020B0503020204020204" pitchFamily="34" charset="-122"/>
                <a:ea typeface="Microsoft YaHei Light" panose="020B0503020204020204" pitchFamily="34" charset="-122"/>
              </a:rPr>
              <a:t>性能要求 </a:t>
            </a:r>
            <a:r>
              <a:rPr lang="en-US" altLang="zh-CN" sz="3200" b="1" dirty="0">
                <a:latin typeface="Microsoft YaHei Light" panose="020B0503020204020204" pitchFamily="34" charset="-122"/>
                <a:ea typeface="Microsoft YaHei Light" panose="020B0503020204020204" pitchFamily="34" charset="-122"/>
              </a:rPr>
              <a:t>-&gt; </a:t>
            </a:r>
            <a:r>
              <a:rPr lang="zh-CN" altLang="en-US" sz="3200" b="1" dirty="0">
                <a:latin typeface="Microsoft YaHei Light" panose="020B0503020204020204" pitchFamily="34" charset="-122"/>
                <a:ea typeface="Microsoft YaHei Light" panose="020B0503020204020204" pitchFamily="34" charset="-122"/>
              </a:rPr>
              <a:t>高</a:t>
            </a:r>
            <a:endParaRPr lang="en-US" altLang="zh-CN" sz="3200" b="1" dirty="0">
              <a:latin typeface="Microsoft YaHei Light" panose="020B0503020204020204" pitchFamily="34" charset="-122"/>
              <a:ea typeface="Microsoft YaHei Light" panose="020B0503020204020204" pitchFamily="34" charset="-122"/>
            </a:endParaRPr>
          </a:p>
          <a:p>
            <a:pPr marL="571500" lvl="7" indent="-571500" algn="l">
              <a:lnSpc>
                <a:spcPts val="4320"/>
              </a:lnSpc>
              <a:buFont typeface="Arial" panose="020B0604020202020204" pitchFamily="34" charset="0"/>
              <a:buChar char="•"/>
            </a:pPr>
            <a:r>
              <a:rPr lang="zh-CN" altLang="en-US" sz="3200" dirty="0">
                <a:solidFill>
                  <a:schemeClr val="accent5"/>
                </a:solidFill>
                <a:latin typeface="Microsoft YaHei Light" panose="020B0503020204020204" pitchFamily="34" charset="-122"/>
                <a:ea typeface="Microsoft YaHei Light" panose="020B0503020204020204" pitchFamily="34" charset="-122"/>
              </a:rPr>
              <a:t>写多读多，万级</a:t>
            </a:r>
            <a:r>
              <a:rPr lang="en-US" altLang="zh-CN" sz="3200" dirty="0">
                <a:solidFill>
                  <a:schemeClr val="accent5"/>
                </a:solidFill>
                <a:latin typeface="Microsoft YaHei Light" panose="020B0503020204020204" pitchFamily="34" charset="-122"/>
                <a:ea typeface="Microsoft YaHei Light" panose="020B0503020204020204" pitchFamily="34" charset="-122"/>
              </a:rPr>
              <a:t>QPS</a:t>
            </a:r>
            <a:r>
              <a:rPr lang="zh-CN" altLang="en-US" sz="3200" dirty="0">
                <a:latin typeface="Microsoft YaHei Light" panose="020B0503020204020204" pitchFamily="34" charset="-122"/>
                <a:ea typeface="Microsoft YaHei Light" panose="020B0503020204020204" pitchFamily="34" charset="-122"/>
              </a:rPr>
              <a:t>；</a:t>
            </a:r>
            <a:endParaRPr lang="en-US" altLang="zh-CN" sz="3200" dirty="0">
              <a:latin typeface="Microsoft YaHei Light" panose="020B0503020204020204" pitchFamily="34" charset="-122"/>
              <a:ea typeface="Microsoft YaHei Light" panose="020B0503020204020204" pitchFamily="34" charset="-122"/>
            </a:endParaRPr>
          </a:p>
          <a:p>
            <a:pPr marL="571500" lvl="7" indent="-571500" algn="l">
              <a:lnSpc>
                <a:spcPts val="4320"/>
              </a:lnSpc>
              <a:buFont typeface="Arial" panose="020B0604020202020204" pitchFamily="34" charset="0"/>
              <a:buChar char="•"/>
            </a:pPr>
            <a:r>
              <a:rPr lang="zh-CN" altLang="en-US" sz="3200" dirty="0">
                <a:solidFill>
                  <a:schemeClr val="accent5"/>
                </a:solidFill>
                <a:latin typeface="Microsoft YaHei Light" panose="020B0503020204020204" pitchFamily="34" charset="-122"/>
                <a:ea typeface="Microsoft YaHei Light" panose="020B0503020204020204" pitchFamily="34" charset="-122"/>
              </a:rPr>
              <a:t>洗数据突发写流量翻倍</a:t>
            </a:r>
            <a:endParaRPr lang="en-US" altLang="zh-CN" sz="3200" dirty="0">
              <a:solidFill>
                <a:schemeClr val="accent5"/>
              </a:solidFill>
              <a:latin typeface="Microsoft YaHei Light" panose="020B0503020204020204" pitchFamily="34" charset="-122"/>
              <a:ea typeface="Microsoft YaHei Light" panose="020B0503020204020204" pitchFamily="34" charset="-122"/>
            </a:endParaRPr>
          </a:p>
          <a:p>
            <a:pPr lvl="7" indent="0" algn="l">
              <a:lnSpc>
                <a:spcPts val="4320"/>
              </a:lnSpc>
            </a:pPr>
            <a:endParaRPr lang="en-US" altLang="zh-CN" dirty="0">
              <a:latin typeface="Microsoft YaHei Light" panose="020B0503020204020204" pitchFamily="34" charset="-122"/>
              <a:ea typeface="Microsoft YaHei Light" panose="020B0503020204020204" pitchFamily="34" charset="-122"/>
            </a:endParaRPr>
          </a:p>
          <a:p>
            <a:pPr marL="571500" indent="-571500" algn="l">
              <a:lnSpc>
                <a:spcPts val="4320"/>
              </a:lnSpc>
              <a:buFont typeface="Wingdings" pitchFamily="2" charset="2"/>
              <a:buChar char="Ø"/>
            </a:pPr>
            <a:r>
              <a:rPr lang="zh-CN" altLang="en-US" sz="3200" b="1" dirty="0">
                <a:latin typeface="Microsoft YaHei Light" panose="020B0503020204020204" pitchFamily="34" charset="-122"/>
                <a:ea typeface="Microsoft YaHei Light" panose="020B0503020204020204" pitchFamily="34" charset="-122"/>
              </a:rPr>
              <a:t>可靠性要求 </a:t>
            </a:r>
            <a:r>
              <a:rPr lang="en-US" altLang="zh-CN" sz="3200" b="1" dirty="0">
                <a:latin typeface="Microsoft YaHei Light" panose="020B0503020204020204" pitchFamily="34" charset="-122"/>
                <a:ea typeface="Microsoft YaHei Light" panose="020B0503020204020204" pitchFamily="34" charset="-122"/>
              </a:rPr>
              <a:t>-&gt; </a:t>
            </a:r>
            <a:r>
              <a:rPr lang="zh-CN" altLang="en-US" sz="3200" b="1" dirty="0">
                <a:latin typeface="Microsoft YaHei Light" panose="020B0503020204020204" pitchFamily="34" charset="-122"/>
                <a:ea typeface="Microsoft YaHei Light" panose="020B0503020204020204" pitchFamily="34" charset="-122"/>
              </a:rPr>
              <a:t>高</a:t>
            </a:r>
            <a:endParaRPr lang="en-US" altLang="zh-CN" sz="3200" b="1" dirty="0">
              <a:latin typeface="Microsoft YaHei Light" panose="020B0503020204020204" pitchFamily="34" charset="-122"/>
              <a:ea typeface="Microsoft YaHei Light" panose="020B0503020204020204" pitchFamily="34" charset="-122"/>
            </a:endParaRPr>
          </a:p>
          <a:p>
            <a:pPr marL="571500" lvl="1" indent="-571500" algn="l">
              <a:lnSpc>
                <a:spcPts val="4320"/>
              </a:lnSpc>
              <a:buFont typeface="Arial" panose="020B0604020202020204" pitchFamily="34" charset="0"/>
              <a:buChar char="•"/>
            </a:pPr>
            <a:r>
              <a:rPr lang="zh-CN" altLang="en-US" sz="3200" dirty="0">
                <a:solidFill>
                  <a:schemeClr val="accent5"/>
                </a:solidFill>
                <a:latin typeface="Microsoft YaHei Light" panose="020B0503020204020204" pitchFamily="34" charset="-122"/>
                <a:ea typeface="Microsoft YaHei Light" panose="020B0503020204020204" pitchFamily="34" charset="-122"/>
              </a:rPr>
              <a:t>影响外网各个平台外显；</a:t>
            </a:r>
            <a:endParaRPr lang="en-US" altLang="zh-CN" sz="3200" dirty="0">
              <a:solidFill>
                <a:schemeClr val="accent5"/>
              </a:solidFill>
              <a:latin typeface="Microsoft YaHei Light" panose="020B0503020204020204" pitchFamily="34" charset="-122"/>
              <a:ea typeface="Microsoft YaHei Light" panose="020B0503020204020204" pitchFamily="34" charset="-122"/>
            </a:endParaRPr>
          </a:p>
          <a:p>
            <a:pPr marL="571500" lvl="1" indent="-571500" algn="l">
              <a:lnSpc>
                <a:spcPts val="4320"/>
              </a:lnSpc>
              <a:buFont typeface="Arial" panose="020B0604020202020204" pitchFamily="34" charset="0"/>
              <a:buChar char="•"/>
            </a:pPr>
            <a:r>
              <a:rPr lang="zh-CN" altLang="en-US" sz="3200" dirty="0">
                <a:solidFill>
                  <a:schemeClr val="accent5"/>
                </a:solidFill>
                <a:latin typeface="Microsoft YaHei Light" panose="020B0503020204020204" pitchFamily="34" charset="-122"/>
                <a:ea typeface="Microsoft YaHei Light" panose="020B0503020204020204" pitchFamily="34" charset="-122"/>
              </a:rPr>
              <a:t>影响视频播放；</a:t>
            </a:r>
            <a:endParaRPr lang="en-US" altLang="zh-CN" sz="3200" dirty="0">
              <a:solidFill>
                <a:schemeClr val="accent5"/>
              </a:solidFill>
              <a:latin typeface="Microsoft YaHei Light" panose="020B0503020204020204" pitchFamily="34" charset="-122"/>
              <a:ea typeface="Microsoft YaHei Light" panose="020B0503020204020204" pitchFamily="34" charset="-122"/>
            </a:endParaRPr>
          </a:p>
          <a:p>
            <a:pPr lvl="1" indent="0" algn="l">
              <a:lnSpc>
                <a:spcPts val="4320"/>
              </a:lnSpc>
            </a:pPr>
            <a:endParaRPr lang="en-US" altLang="zh-CN" dirty="0">
              <a:latin typeface="Microsoft YaHei Light" panose="020B0503020204020204" pitchFamily="34" charset="-122"/>
              <a:ea typeface="Microsoft YaHei Light" panose="020B0503020204020204" pitchFamily="34" charset="-122"/>
            </a:endParaRPr>
          </a:p>
          <a:p>
            <a:pPr marL="571500" indent="-571500" algn="l">
              <a:lnSpc>
                <a:spcPts val="4320"/>
              </a:lnSpc>
              <a:buFont typeface="Wingdings" pitchFamily="2" charset="2"/>
              <a:buChar char="Ø"/>
            </a:pPr>
            <a:r>
              <a:rPr lang="zh-CN" altLang="en-US" sz="3200" b="1" dirty="0">
                <a:latin typeface="Microsoft YaHei Light" panose="020B0503020204020204" pitchFamily="34" charset="-122"/>
                <a:ea typeface="Microsoft YaHei Light" panose="020B0503020204020204" pitchFamily="34" charset="-122"/>
              </a:rPr>
              <a:t>可维护性可扩展性 </a:t>
            </a:r>
            <a:r>
              <a:rPr lang="en-US" altLang="zh-CN" sz="3200" b="1" dirty="0">
                <a:latin typeface="Microsoft YaHei Light" panose="020B0503020204020204" pitchFamily="34" charset="-122"/>
                <a:ea typeface="Microsoft YaHei Light" panose="020B0503020204020204" pitchFamily="34" charset="-122"/>
              </a:rPr>
              <a:t>-&gt; </a:t>
            </a:r>
            <a:r>
              <a:rPr lang="zh-CN" altLang="en-US" sz="3200" b="1" dirty="0">
                <a:latin typeface="Microsoft YaHei Light" panose="020B0503020204020204" pitchFamily="34" charset="-122"/>
                <a:ea typeface="Microsoft YaHei Light" panose="020B0503020204020204" pitchFamily="34" charset="-122"/>
              </a:rPr>
              <a:t>高</a:t>
            </a:r>
            <a:endParaRPr lang="en-US" altLang="zh-CN" sz="3200" b="1" dirty="0">
              <a:latin typeface="Microsoft YaHei Light" panose="020B0503020204020204" pitchFamily="34" charset="-122"/>
              <a:ea typeface="Microsoft YaHei Light" panose="020B0503020204020204" pitchFamily="34" charset="-122"/>
            </a:endParaRPr>
          </a:p>
          <a:p>
            <a:pPr marL="571500" indent="-571500" algn="l">
              <a:lnSpc>
                <a:spcPts val="4320"/>
              </a:lnSpc>
              <a:buFont typeface="Arial" panose="020B0604020202020204" pitchFamily="34" charset="0"/>
              <a:buChar char="•"/>
            </a:pPr>
            <a:r>
              <a:rPr lang="zh-CN" altLang="en-US" sz="3200" dirty="0">
                <a:solidFill>
                  <a:schemeClr val="accent5"/>
                </a:solidFill>
                <a:latin typeface="Microsoft YaHei Light" panose="020B0503020204020204" pitchFamily="34" charset="-122"/>
                <a:ea typeface="Microsoft YaHei Light" panose="020B0503020204020204" pitchFamily="34" charset="-122"/>
              </a:rPr>
              <a:t>数据膨胀速度快，需要支持快速扩容能力；</a:t>
            </a:r>
            <a:endParaRPr lang="en-US" altLang="zh-CN" sz="3200" dirty="0">
              <a:solidFill>
                <a:schemeClr val="accent5"/>
              </a:solidFill>
              <a:latin typeface="Microsoft YaHei Light" panose="020B0503020204020204" pitchFamily="34" charset="-122"/>
              <a:ea typeface="Microsoft YaHei Light" panose="020B0503020204020204" pitchFamily="34" charset="-122"/>
            </a:endParaRPr>
          </a:p>
          <a:p>
            <a:pPr marL="571500" indent="-571500" algn="l">
              <a:lnSpc>
                <a:spcPts val="4320"/>
              </a:lnSpc>
              <a:buFont typeface="Arial" panose="020B0604020202020204" pitchFamily="34" charset="0"/>
              <a:buChar char="•"/>
            </a:pPr>
            <a:endParaRPr lang="en-US" altLang="zh-CN" sz="3200" dirty="0">
              <a:solidFill>
                <a:schemeClr val="accent5"/>
              </a:solidFill>
              <a:latin typeface="Microsoft YaHei Light" panose="020B0503020204020204" pitchFamily="34" charset="-122"/>
              <a:ea typeface="Microsoft YaHei Light" panose="020B0503020204020204" pitchFamily="34" charset="-122"/>
            </a:endParaRPr>
          </a:p>
          <a:p>
            <a:pPr marL="571500" indent="-571500" algn="l">
              <a:lnSpc>
                <a:spcPts val="4320"/>
              </a:lnSpc>
              <a:buFont typeface="Wingdings" pitchFamily="2" charset="2"/>
              <a:buChar char="Ø"/>
            </a:pPr>
            <a:r>
              <a:rPr lang="zh-CN" altLang="en-US" sz="3200" b="1" dirty="0">
                <a:latin typeface="Microsoft YaHei Light" panose="020B0503020204020204" pitchFamily="34" charset="-122"/>
                <a:ea typeface="Microsoft YaHei Light" panose="020B0503020204020204" pitchFamily="34" charset="-122"/>
              </a:rPr>
              <a:t>业务诉求</a:t>
            </a:r>
            <a:endParaRPr lang="en-US" altLang="zh-CN" sz="2400" dirty="0">
              <a:latin typeface="Microsoft YaHei Light" panose="020B0503020204020204" pitchFamily="34" charset="-122"/>
              <a:ea typeface="Microsoft YaHei Light" panose="020B0503020204020204" pitchFamily="34" charset="-122"/>
            </a:endParaRPr>
          </a:p>
          <a:p>
            <a:pPr marL="571500" indent="-571500" algn="l">
              <a:lnSpc>
                <a:spcPts val="4320"/>
              </a:lnSpc>
              <a:buFont typeface="Arial" panose="020B0604020202020204" pitchFamily="34" charset="0"/>
              <a:buChar char="•"/>
            </a:pPr>
            <a:r>
              <a:rPr lang="zh-CN" altLang="en-US" sz="3200" dirty="0">
                <a:solidFill>
                  <a:schemeClr val="accent5"/>
                </a:solidFill>
                <a:latin typeface="Microsoft YaHei Light" panose="020B0503020204020204" pitchFamily="34" charset="-122"/>
                <a:ea typeface="Microsoft YaHei Light" panose="020B0503020204020204" pitchFamily="34" charset="-122"/>
              </a:rPr>
              <a:t>媒资一些业务数据需要支持事务；</a:t>
            </a:r>
            <a:endParaRPr lang="en-US" altLang="zh-CN" sz="3200" dirty="0">
              <a:solidFill>
                <a:schemeClr val="accent5"/>
              </a:solidFill>
              <a:latin typeface="Microsoft YaHei Light" panose="020B0503020204020204" pitchFamily="34" charset="-122"/>
              <a:ea typeface="Microsoft YaHei Light" panose="020B0503020204020204" pitchFamily="34" charset="-122"/>
            </a:endParaRPr>
          </a:p>
          <a:p>
            <a:pPr marL="571500" indent="-571500" algn="l">
              <a:lnSpc>
                <a:spcPts val="4320"/>
              </a:lnSpc>
              <a:buFont typeface="Arial" panose="020B0604020202020204" pitchFamily="34" charset="0"/>
              <a:buChar char="•"/>
            </a:pPr>
            <a:r>
              <a:rPr lang="zh-CN" altLang="en-US" sz="3200" dirty="0">
                <a:solidFill>
                  <a:schemeClr val="accent5"/>
                </a:solidFill>
                <a:latin typeface="Microsoft YaHei Light" panose="020B0503020204020204" pitchFamily="34" charset="-122"/>
                <a:ea typeface="Microsoft YaHei Light" panose="020B0503020204020204" pitchFamily="34" charset="-122"/>
              </a:rPr>
              <a:t>尽可能兼容</a:t>
            </a:r>
            <a:r>
              <a:rPr lang="en-US" altLang="zh-CN" sz="3200" dirty="0">
                <a:solidFill>
                  <a:schemeClr val="accent5"/>
                </a:solidFill>
                <a:latin typeface="Microsoft YaHei Light" panose="020B0503020204020204" pitchFamily="34" charset="-122"/>
                <a:ea typeface="Microsoft YaHei Light" panose="020B0503020204020204" pitchFamily="34" charset="-122"/>
              </a:rPr>
              <a:t>SQL</a:t>
            </a:r>
            <a:r>
              <a:rPr lang="zh-CN" altLang="en-US" sz="3200" dirty="0">
                <a:solidFill>
                  <a:schemeClr val="accent5"/>
                </a:solidFill>
                <a:latin typeface="Microsoft YaHei Light" panose="020B0503020204020204" pitchFamily="34" charset="-122"/>
                <a:ea typeface="Microsoft YaHei Light" panose="020B0503020204020204" pitchFamily="34" charset="-122"/>
              </a:rPr>
              <a:t>，降低维护和迁移成本</a:t>
            </a:r>
            <a:endParaRPr lang="en-US" altLang="zh-CN" sz="3200" dirty="0">
              <a:solidFill>
                <a:schemeClr val="accent5"/>
              </a:solidFill>
              <a:latin typeface="Microsoft YaHei Light" panose="020B0503020204020204" pitchFamily="34" charset="-122"/>
              <a:ea typeface="Microsoft YaHei Light" panose="020B0503020204020204" pitchFamily="34" charset="-122"/>
            </a:endParaRPr>
          </a:p>
          <a:p>
            <a:pPr algn="l">
              <a:lnSpc>
                <a:spcPts val="4320"/>
              </a:lnSpc>
            </a:pPr>
            <a:endParaRPr lang="en-US" altLang="zh-CN" sz="3200" dirty="0">
              <a:solidFill>
                <a:schemeClr val="accent5"/>
              </a:solidFill>
              <a:latin typeface="Microsoft YaHei Light" panose="020B0503020204020204" pitchFamily="34" charset="-122"/>
              <a:ea typeface="Microsoft YaHei Light" panose="020B0503020204020204" pitchFamily="34" charset="-122"/>
            </a:endParaRPr>
          </a:p>
        </p:txBody>
      </p:sp>
      <p:sp>
        <p:nvSpPr>
          <p:cNvPr id="27" name="内容区域">
            <a:extLst>
              <a:ext uri="{FF2B5EF4-FFF2-40B4-BE49-F238E27FC236}">
                <a16:creationId xmlns:a16="http://schemas.microsoft.com/office/drawing/2014/main" id="{6CC00DF7-9C01-BB48-8512-7C605A0CC51A}"/>
              </a:ext>
            </a:extLst>
          </p:cNvPr>
          <p:cNvSpPr/>
          <p:nvPr/>
        </p:nvSpPr>
        <p:spPr>
          <a:xfrm>
            <a:off x="508000" y="6679471"/>
            <a:ext cx="17018781" cy="1910079"/>
          </a:xfrm>
          <a:prstGeom prst="rect">
            <a:avLst/>
          </a:prstGeom>
          <a:ln w="38100">
            <a:solidFill>
              <a:srgbClr val="FF0000"/>
            </a:solidFill>
            <a:custDash>
              <a:ds d="600000" sp="600000"/>
            </a:custDash>
            <a:miter lim="400000"/>
          </a:ln>
          <a:extLst>
            <a:ext uri="{C572A759-6A51-4108-AA02-DFA0A04FC94B}">
              <ma14:wrappingTextBoxFlag xmlns:ma14="http://schemas.microsoft.com/office/mac/drawingml/2011/main" xmlns="" val="1"/>
            </a:ext>
          </a:extLst>
        </p:spPr>
        <p:txBody>
          <a:bodyPr lIns="50800" tIns="50800" rIns="50800" bIns="50800" numCol="1" anchor="ctr"/>
          <a:lstStyle/>
          <a:p>
            <a:pPr marL="571500" indent="-571500" algn="l">
              <a:buFont typeface="Arial" panose="020B0604020202020204" pitchFamily="34" charset="0"/>
              <a:buChar char="•"/>
            </a:pPr>
            <a:endParaRPr lang="en-US" altLang="zh-CN" dirty="0">
              <a:solidFill>
                <a:srgbClr val="FF0000"/>
              </a:solidFill>
              <a:latin typeface="Microsoft YaHei Light" panose="020B0503020204020204" pitchFamily="34" charset="-122"/>
              <a:ea typeface="Microsoft YaHei Light" panose="020B0503020204020204" pitchFamily="34" charset="-122"/>
            </a:endParaRPr>
          </a:p>
        </p:txBody>
      </p:sp>
      <p:sp>
        <p:nvSpPr>
          <p:cNvPr id="28" name="文本框 27">
            <a:extLst>
              <a:ext uri="{FF2B5EF4-FFF2-40B4-BE49-F238E27FC236}">
                <a16:creationId xmlns:a16="http://schemas.microsoft.com/office/drawing/2014/main" id="{FF7B2D9A-674F-8341-B662-AC3DD35ADB6E}"/>
              </a:ext>
            </a:extLst>
          </p:cNvPr>
          <p:cNvSpPr txBox="1"/>
          <p:nvPr/>
        </p:nvSpPr>
        <p:spPr>
          <a:xfrm>
            <a:off x="3170785" y="10145283"/>
            <a:ext cx="4549058"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algn="l"/>
            <a:r>
              <a:rPr lang="zh-CN" altLang="en-US" sz="3200" dirty="0">
                <a:solidFill>
                  <a:srgbClr val="034FD8"/>
                </a:solidFill>
                <a:latin typeface="+mn-lt"/>
                <a:ea typeface="+mn-ea"/>
                <a:cs typeface="+mn-cs"/>
              </a:rPr>
              <a:t>中期：</a:t>
            </a:r>
            <a:r>
              <a:rPr lang="en-US" altLang="zh-CN" sz="3200" dirty="0">
                <a:solidFill>
                  <a:srgbClr val="034FD8"/>
                </a:solidFill>
                <a:latin typeface="+mn-lt"/>
                <a:ea typeface="+mn-ea"/>
                <a:cs typeface="+mn-cs"/>
              </a:rPr>
              <a:t>3~5 </a:t>
            </a:r>
            <a:r>
              <a:rPr lang="zh-CN" altLang="en-US" sz="3200" dirty="0">
                <a:solidFill>
                  <a:srgbClr val="034FD8"/>
                </a:solidFill>
                <a:latin typeface="+mn-lt"/>
                <a:ea typeface="+mn-ea"/>
                <a:cs typeface="+mn-cs"/>
              </a:rPr>
              <a:t>年</a:t>
            </a:r>
          </a:p>
        </p:txBody>
      </p:sp>
      <p:sp>
        <p:nvSpPr>
          <p:cNvPr id="29" name="文本框 28">
            <a:extLst>
              <a:ext uri="{FF2B5EF4-FFF2-40B4-BE49-F238E27FC236}">
                <a16:creationId xmlns:a16="http://schemas.microsoft.com/office/drawing/2014/main" id="{789D946D-2F12-B046-AE32-21874F9A77AC}"/>
              </a:ext>
            </a:extLst>
          </p:cNvPr>
          <p:cNvSpPr txBox="1"/>
          <p:nvPr/>
        </p:nvSpPr>
        <p:spPr>
          <a:xfrm>
            <a:off x="3866041" y="11240884"/>
            <a:ext cx="1563775" cy="59503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algn="l">
              <a:defRPr>
                <a:solidFill>
                  <a:srgbClr val="034FD8"/>
                </a:solidFill>
                <a:latin typeface="+mn-lt"/>
                <a:ea typeface="+mn-ea"/>
                <a:cs typeface="+mn-cs"/>
              </a:defRPr>
            </a:lvl1pPr>
          </a:lstStyle>
          <a:p>
            <a:r>
              <a:rPr lang="zh-CN" altLang="en-US" sz="3200" dirty="0"/>
              <a:t>长期</a:t>
            </a:r>
          </a:p>
        </p:txBody>
      </p:sp>
      <p:sp>
        <p:nvSpPr>
          <p:cNvPr id="30" name="矩形 29">
            <a:extLst>
              <a:ext uri="{FF2B5EF4-FFF2-40B4-BE49-F238E27FC236}">
                <a16:creationId xmlns:a16="http://schemas.microsoft.com/office/drawing/2014/main" id="{BC8CFD27-9200-8A4C-97A1-BFD80EC20ECF}"/>
              </a:ext>
            </a:extLst>
          </p:cNvPr>
          <p:cNvSpPr/>
          <p:nvPr/>
        </p:nvSpPr>
        <p:spPr>
          <a:xfrm>
            <a:off x="7853979" y="10111890"/>
            <a:ext cx="6345007" cy="646331"/>
          </a:xfrm>
          <a:prstGeom prst="rect">
            <a:avLst/>
          </a:prstGeom>
        </p:spPr>
        <p:txBody>
          <a:bodyPr wrap="none">
            <a:spAutoFit/>
          </a:bodyPr>
          <a:lstStyle/>
          <a:p>
            <a:r>
              <a:rPr lang="en-US" altLang="zh-CN" sz="3600" dirty="0">
                <a:solidFill>
                  <a:srgbClr val="FF0000"/>
                </a:solidFill>
              </a:rPr>
              <a:t>TDSQL </a:t>
            </a:r>
            <a:r>
              <a:rPr lang="zh-CN" altLang="en-US" sz="3600" dirty="0">
                <a:solidFill>
                  <a:srgbClr val="FF0000"/>
                </a:solidFill>
              </a:rPr>
              <a:t>分布式 （</a:t>
            </a:r>
            <a:r>
              <a:rPr lang="en-US" altLang="zh-CN" sz="3600" dirty="0">
                <a:solidFill>
                  <a:srgbClr val="FF0000"/>
                </a:solidFill>
              </a:rPr>
              <a:t>MDB </a:t>
            </a:r>
            <a:r>
              <a:rPr lang="zh-CN" altLang="en-US" sz="3600" dirty="0">
                <a:solidFill>
                  <a:srgbClr val="FF0000"/>
                </a:solidFill>
              </a:rPr>
              <a:t>已支持）</a:t>
            </a:r>
          </a:p>
        </p:txBody>
      </p:sp>
      <p:sp>
        <p:nvSpPr>
          <p:cNvPr id="32" name="矩形 31">
            <a:extLst>
              <a:ext uri="{FF2B5EF4-FFF2-40B4-BE49-F238E27FC236}">
                <a16:creationId xmlns:a16="http://schemas.microsoft.com/office/drawing/2014/main" id="{26875428-FB4E-6E41-BB4D-132CF20D8015}"/>
              </a:ext>
            </a:extLst>
          </p:cNvPr>
          <p:cNvSpPr/>
          <p:nvPr/>
        </p:nvSpPr>
        <p:spPr>
          <a:xfrm>
            <a:off x="8492246" y="11298019"/>
            <a:ext cx="4496744" cy="646331"/>
          </a:xfrm>
          <a:prstGeom prst="rect">
            <a:avLst/>
          </a:prstGeom>
        </p:spPr>
        <p:txBody>
          <a:bodyPr wrap="none">
            <a:spAutoFit/>
          </a:bodyPr>
          <a:lstStyle/>
          <a:p>
            <a:r>
              <a:rPr lang="en-US" altLang="zh-CN" sz="3600" dirty="0" err="1">
                <a:solidFill>
                  <a:srgbClr val="00B0F0"/>
                </a:solidFill>
              </a:rPr>
              <a:t>TiDB</a:t>
            </a:r>
            <a:r>
              <a:rPr lang="en-US" altLang="zh-CN" sz="3600" dirty="0">
                <a:solidFill>
                  <a:srgbClr val="00B0F0"/>
                </a:solidFill>
              </a:rPr>
              <a:t> </a:t>
            </a:r>
            <a:r>
              <a:rPr lang="zh-CN" altLang="en-US" sz="3600" dirty="0">
                <a:solidFill>
                  <a:srgbClr val="00B0F0"/>
                </a:solidFill>
              </a:rPr>
              <a:t>（</a:t>
            </a:r>
            <a:r>
              <a:rPr lang="en-US" altLang="zh-CN" sz="3600" dirty="0">
                <a:solidFill>
                  <a:srgbClr val="00B0F0"/>
                </a:solidFill>
              </a:rPr>
              <a:t>MDB </a:t>
            </a:r>
            <a:r>
              <a:rPr lang="zh-CN" altLang="en-US" sz="3600" dirty="0">
                <a:solidFill>
                  <a:srgbClr val="00B0F0"/>
                </a:solidFill>
              </a:rPr>
              <a:t>已支持）</a:t>
            </a:r>
          </a:p>
        </p:txBody>
      </p:sp>
      <p:cxnSp>
        <p:nvCxnSpPr>
          <p:cNvPr id="33" name="直接箭头连接符 16">
            <a:extLst>
              <a:ext uri="{FF2B5EF4-FFF2-40B4-BE49-F238E27FC236}">
                <a16:creationId xmlns:a16="http://schemas.microsoft.com/office/drawing/2014/main" id="{A072B1A1-1EE8-664E-A12B-21693C697D42}"/>
              </a:ext>
            </a:extLst>
          </p:cNvPr>
          <p:cNvCxnSpPr/>
          <p:nvPr/>
        </p:nvCxnSpPr>
        <p:spPr>
          <a:xfrm>
            <a:off x="6116320" y="10425380"/>
            <a:ext cx="1320322"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34" name="直接箭头连接符 17">
            <a:extLst>
              <a:ext uri="{FF2B5EF4-FFF2-40B4-BE49-F238E27FC236}">
                <a16:creationId xmlns:a16="http://schemas.microsoft.com/office/drawing/2014/main" id="{6EBD52DF-6008-8745-9BF4-0C3342148742}"/>
              </a:ext>
            </a:extLst>
          </p:cNvPr>
          <p:cNvCxnSpPr/>
          <p:nvPr/>
        </p:nvCxnSpPr>
        <p:spPr>
          <a:xfrm>
            <a:off x="6116320" y="11700963"/>
            <a:ext cx="1320322" cy="0"/>
          </a:xfrm>
          <a:prstGeom prst="straightConnector1">
            <a:avLst/>
          </a:prstGeom>
          <a:ln>
            <a:headEnd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5531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圆角矩形 71">
            <a:extLst>
              <a:ext uri="{FF2B5EF4-FFF2-40B4-BE49-F238E27FC236}">
                <a16:creationId xmlns:a16="http://schemas.microsoft.com/office/drawing/2014/main" id="{6E62D0FA-13D3-4742-B3A4-DC7D937A636E}"/>
              </a:ext>
            </a:extLst>
          </p:cNvPr>
          <p:cNvSpPr/>
          <p:nvPr/>
        </p:nvSpPr>
        <p:spPr>
          <a:xfrm>
            <a:off x="1124306" y="2874697"/>
            <a:ext cx="2381133" cy="6135017"/>
          </a:xfrm>
          <a:prstGeom prst="roundRect">
            <a:avLst/>
          </a:prstGeom>
          <a:solidFill>
            <a:schemeClr val="tx2">
              <a:lumMod val="20000"/>
              <a:lumOff val="80000"/>
              <a:alpha val="0"/>
            </a:schemeClr>
          </a:solid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51" name="圆角矩形 71">
            <a:extLst>
              <a:ext uri="{FF2B5EF4-FFF2-40B4-BE49-F238E27FC236}">
                <a16:creationId xmlns:a16="http://schemas.microsoft.com/office/drawing/2014/main" id="{D2915453-7E5E-4269-82B6-1DDF3167A97C}"/>
              </a:ext>
            </a:extLst>
          </p:cNvPr>
          <p:cNvSpPr/>
          <p:nvPr/>
        </p:nvSpPr>
        <p:spPr>
          <a:xfrm>
            <a:off x="3982770" y="2868758"/>
            <a:ext cx="9524655" cy="3677453"/>
          </a:xfrm>
          <a:prstGeom prst="roundRect">
            <a:avLst/>
          </a:prstGeom>
          <a:solidFill>
            <a:schemeClr val="tx2">
              <a:lumMod val="20000"/>
              <a:lumOff val="80000"/>
              <a:alpha val="0"/>
            </a:schemeClr>
          </a:solid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rPr/>
              <a:t>11</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2</a:t>
              </a:r>
              <a:endParaRPr dirty="0"/>
            </a:p>
          </p:txBody>
        </p:sp>
      </p:grpSp>
      <p:sp>
        <p:nvSpPr>
          <p:cNvPr id="19" name="内页标题，建议30字以内…">
            <a:extLst>
              <a:ext uri="{FF2B5EF4-FFF2-40B4-BE49-F238E27FC236}">
                <a16:creationId xmlns:a16="http://schemas.microsoft.com/office/drawing/2014/main" id="{FA7F79CC-3DCE-6445-96A3-1DA94C5BC0DE}"/>
              </a:ext>
            </a:extLst>
          </p:cNvPr>
          <p:cNvSpPr txBox="1"/>
          <p:nvPr/>
        </p:nvSpPr>
        <p:spPr>
          <a:xfrm>
            <a:off x="3896113" y="452799"/>
            <a:ext cx="7546950"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solidFill>
                  <a:srgbClr val="034FD8"/>
                </a:solidFill>
                <a:sym typeface="TTTGBMedium"/>
              </a:rPr>
              <a:t>统一存储服务</a:t>
            </a:r>
          </a:p>
        </p:txBody>
      </p:sp>
      <p:sp>
        <p:nvSpPr>
          <p:cNvPr id="24" name="圆角矩形 3">
            <a:extLst>
              <a:ext uri="{FF2B5EF4-FFF2-40B4-BE49-F238E27FC236}">
                <a16:creationId xmlns:a16="http://schemas.microsoft.com/office/drawing/2014/main" id="{F7ABCF61-0CF1-437B-85AC-DBBE203EDD80}"/>
              </a:ext>
            </a:extLst>
          </p:cNvPr>
          <p:cNvSpPr/>
          <p:nvPr/>
        </p:nvSpPr>
        <p:spPr>
          <a:xfrm>
            <a:off x="4337693" y="3814775"/>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协议解析</a:t>
            </a:r>
          </a:p>
        </p:txBody>
      </p:sp>
      <p:sp>
        <p:nvSpPr>
          <p:cNvPr id="25" name="圆角矩形 3">
            <a:extLst>
              <a:ext uri="{FF2B5EF4-FFF2-40B4-BE49-F238E27FC236}">
                <a16:creationId xmlns:a16="http://schemas.microsoft.com/office/drawing/2014/main" id="{6A145B72-7623-438F-8270-A041497D986F}"/>
              </a:ext>
            </a:extLst>
          </p:cNvPr>
          <p:cNvSpPr/>
          <p:nvPr/>
        </p:nvSpPr>
        <p:spPr>
          <a:xfrm>
            <a:off x="6130124" y="3810906"/>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逻辑表</a:t>
            </a:r>
            <a:r>
              <a:rPr lang="en-US" altLang="zh-CN" sz="1800" dirty="0">
                <a:sym typeface="+mn-ea"/>
              </a:rPr>
              <a:t>query</a:t>
            </a:r>
            <a:endParaRPr lang="zh-CN" altLang="en-US" sz="1800" dirty="0">
              <a:sym typeface="+mn-ea"/>
            </a:endParaRPr>
          </a:p>
        </p:txBody>
      </p:sp>
      <p:sp>
        <p:nvSpPr>
          <p:cNvPr id="26" name="圆角矩形 3">
            <a:extLst>
              <a:ext uri="{FF2B5EF4-FFF2-40B4-BE49-F238E27FC236}">
                <a16:creationId xmlns:a16="http://schemas.microsoft.com/office/drawing/2014/main" id="{392F1FB4-8CF4-431A-9787-BCD6B5682A07}"/>
              </a:ext>
            </a:extLst>
          </p:cNvPr>
          <p:cNvSpPr/>
          <p:nvPr/>
        </p:nvSpPr>
        <p:spPr>
          <a:xfrm>
            <a:off x="7918757" y="3835429"/>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物理表</a:t>
            </a:r>
            <a:r>
              <a:rPr lang="en-US" altLang="zh-CN" sz="1800" dirty="0">
                <a:sym typeface="+mn-ea"/>
              </a:rPr>
              <a:t>query</a:t>
            </a:r>
            <a:endParaRPr lang="zh-CN" altLang="en-US" sz="1800" dirty="0">
              <a:sym typeface="+mn-ea"/>
            </a:endParaRPr>
          </a:p>
        </p:txBody>
      </p:sp>
      <p:sp>
        <p:nvSpPr>
          <p:cNvPr id="27" name="圆角矩形 3">
            <a:extLst>
              <a:ext uri="{FF2B5EF4-FFF2-40B4-BE49-F238E27FC236}">
                <a16:creationId xmlns:a16="http://schemas.microsoft.com/office/drawing/2014/main" id="{8737FE7E-31E1-41EC-AD5C-30D0EE66A87E}"/>
              </a:ext>
            </a:extLst>
          </p:cNvPr>
          <p:cNvSpPr/>
          <p:nvPr/>
        </p:nvSpPr>
        <p:spPr>
          <a:xfrm>
            <a:off x="9720190" y="3842700"/>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结果合并</a:t>
            </a:r>
          </a:p>
        </p:txBody>
      </p:sp>
      <p:sp>
        <p:nvSpPr>
          <p:cNvPr id="28" name="圆角矩形 3">
            <a:extLst>
              <a:ext uri="{FF2B5EF4-FFF2-40B4-BE49-F238E27FC236}">
                <a16:creationId xmlns:a16="http://schemas.microsoft.com/office/drawing/2014/main" id="{6C1EB661-3409-4556-A750-45951E17B528}"/>
              </a:ext>
            </a:extLst>
          </p:cNvPr>
          <p:cNvSpPr/>
          <p:nvPr/>
        </p:nvSpPr>
        <p:spPr>
          <a:xfrm>
            <a:off x="4401941" y="5236567"/>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鉴权</a:t>
            </a:r>
          </a:p>
        </p:txBody>
      </p:sp>
      <p:sp>
        <p:nvSpPr>
          <p:cNvPr id="29" name="圆角矩形 3">
            <a:extLst>
              <a:ext uri="{FF2B5EF4-FFF2-40B4-BE49-F238E27FC236}">
                <a16:creationId xmlns:a16="http://schemas.microsoft.com/office/drawing/2014/main" id="{87C12271-2F4A-4C96-97E7-3302A8255DA5}"/>
              </a:ext>
            </a:extLst>
          </p:cNvPr>
          <p:cNvSpPr/>
          <p:nvPr/>
        </p:nvSpPr>
        <p:spPr>
          <a:xfrm>
            <a:off x="5995953" y="5236567"/>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频控</a:t>
            </a:r>
          </a:p>
        </p:txBody>
      </p:sp>
      <p:sp>
        <p:nvSpPr>
          <p:cNvPr id="37" name="圆角矩形 3">
            <a:extLst>
              <a:ext uri="{FF2B5EF4-FFF2-40B4-BE49-F238E27FC236}">
                <a16:creationId xmlns:a16="http://schemas.microsoft.com/office/drawing/2014/main" id="{705A4DDE-140C-48DF-B9F8-F4ABC9C6D4DB}"/>
              </a:ext>
            </a:extLst>
          </p:cNvPr>
          <p:cNvSpPr/>
          <p:nvPr/>
        </p:nvSpPr>
        <p:spPr>
          <a:xfrm>
            <a:off x="7617285" y="5268329"/>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日志</a:t>
            </a:r>
          </a:p>
        </p:txBody>
      </p:sp>
      <p:sp>
        <p:nvSpPr>
          <p:cNvPr id="38" name="圆角矩形 3">
            <a:extLst>
              <a:ext uri="{FF2B5EF4-FFF2-40B4-BE49-F238E27FC236}">
                <a16:creationId xmlns:a16="http://schemas.microsoft.com/office/drawing/2014/main" id="{90276463-B20B-45D5-B930-5FEAC202A5A0}"/>
              </a:ext>
            </a:extLst>
          </p:cNvPr>
          <p:cNvSpPr/>
          <p:nvPr/>
        </p:nvSpPr>
        <p:spPr>
          <a:xfrm>
            <a:off x="9338440" y="5273230"/>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缓存</a:t>
            </a:r>
          </a:p>
        </p:txBody>
      </p:sp>
      <p:sp>
        <p:nvSpPr>
          <p:cNvPr id="39" name="圆角矩形 3">
            <a:extLst>
              <a:ext uri="{FF2B5EF4-FFF2-40B4-BE49-F238E27FC236}">
                <a16:creationId xmlns:a16="http://schemas.microsoft.com/office/drawing/2014/main" id="{8671014E-944D-4380-9176-6C150484A129}"/>
              </a:ext>
            </a:extLst>
          </p:cNvPr>
          <p:cNvSpPr/>
          <p:nvPr/>
        </p:nvSpPr>
        <p:spPr>
          <a:xfrm>
            <a:off x="4757768" y="7277750"/>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适配层</a:t>
            </a:r>
            <a:r>
              <a:rPr lang="en-US" altLang="zh-CN" sz="1800" dirty="0">
                <a:sym typeface="+mn-ea"/>
              </a:rPr>
              <a:t>(query</a:t>
            </a:r>
            <a:r>
              <a:rPr lang="zh-CN" altLang="en-US" sz="1800" dirty="0">
                <a:sym typeface="+mn-ea"/>
              </a:rPr>
              <a:t>拆分</a:t>
            </a:r>
            <a:r>
              <a:rPr lang="en-US" altLang="zh-CN" sz="1800" dirty="0">
                <a:sym typeface="+mn-ea"/>
              </a:rPr>
              <a:t>)</a:t>
            </a:r>
            <a:endParaRPr lang="zh-CN" altLang="en-US" sz="1800" dirty="0">
              <a:sym typeface="+mn-ea"/>
            </a:endParaRPr>
          </a:p>
        </p:txBody>
      </p:sp>
      <p:sp>
        <p:nvSpPr>
          <p:cNvPr id="40" name="圆角矩形 3">
            <a:extLst>
              <a:ext uri="{FF2B5EF4-FFF2-40B4-BE49-F238E27FC236}">
                <a16:creationId xmlns:a16="http://schemas.microsoft.com/office/drawing/2014/main" id="{B2798872-1674-4255-89FC-D347EA25DC68}"/>
              </a:ext>
            </a:extLst>
          </p:cNvPr>
          <p:cNvSpPr/>
          <p:nvPr/>
        </p:nvSpPr>
        <p:spPr>
          <a:xfrm>
            <a:off x="10950215" y="7320405"/>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适配层</a:t>
            </a:r>
            <a:r>
              <a:rPr lang="en-US" altLang="zh-CN" sz="1800" dirty="0">
                <a:sym typeface="+mn-ea"/>
              </a:rPr>
              <a:t>(query</a:t>
            </a:r>
            <a:r>
              <a:rPr lang="zh-CN" altLang="en-US" sz="1800" dirty="0">
                <a:sym typeface="+mn-ea"/>
              </a:rPr>
              <a:t>拆分</a:t>
            </a:r>
            <a:r>
              <a:rPr lang="en-US" altLang="zh-CN" sz="1800" dirty="0">
                <a:sym typeface="+mn-ea"/>
              </a:rPr>
              <a:t>)</a:t>
            </a:r>
            <a:endParaRPr lang="zh-CN" altLang="en-US" sz="1800" dirty="0">
              <a:sym typeface="+mn-ea"/>
            </a:endParaRPr>
          </a:p>
        </p:txBody>
      </p:sp>
      <p:sp>
        <p:nvSpPr>
          <p:cNvPr id="41" name="圆角矩形 3">
            <a:extLst>
              <a:ext uri="{FF2B5EF4-FFF2-40B4-BE49-F238E27FC236}">
                <a16:creationId xmlns:a16="http://schemas.microsoft.com/office/drawing/2014/main" id="{B96E36EE-12B2-49AE-9CBA-DC0FCC27B4E2}"/>
              </a:ext>
            </a:extLst>
          </p:cNvPr>
          <p:cNvSpPr/>
          <p:nvPr/>
        </p:nvSpPr>
        <p:spPr>
          <a:xfrm>
            <a:off x="7740803" y="7306676"/>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适配层</a:t>
            </a:r>
            <a:r>
              <a:rPr lang="en-US" altLang="zh-CN" sz="1800" dirty="0">
                <a:sym typeface="+mn-ea"/>
              </a:rPr>
              <a:t>(query</a:t>
            </a:r>
            <a:r>
              <a:rPr lang="zh-CN" altLang="en-US" sz="1800" dirty="0">
                <a:sym typeface="+mn-ea"/>
              </a:rPr>
              <a:t>拆分</a:t>
            </a:r>
            <a:r>
              <a:rPr lang="en-US" altLang="zh-CN" sz="1800" dirty="0">
                <a:sym typeface="+mn-ea"/>
              </a:rPr>
              <a:t>)</a:t>
            </a:r>
            <a:endParaRPr lang="zh-CN" altLang="en-US" sz="1800" dirty="0">
              <a:sym typeface="+mn-ea"/>
            </a:endParaRPr>
          </a:p>
        </p:txBody>
      </p:sp>
      <p:sp>
        <p:nvSpPr>
          <p:cNvPr id="42" name="圆柱体 3">
            <a:extLst>
              <a:ext uri="{FF2B5EF4-FFF2-40B4-BE49-F238E27FC236}">
                <a16:creationId xmlns:a16="http://schemas.microsoft.com/office/drawing/2014/main" id="{32010B4A-E593-4EA5-8943-43BDD95C4025}"/>
              </a:ext>
            </a:extLst>
          </p:cNvPr>
          <p:cNvSpPr/>
          <p:nvPr/>
        </p:nvSpPr>
        <p:spPr>
          <a:xfrm>
            <a:off x="4835151" y="8207449"/>
            <a:ext cx="1334189"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mysql</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3" name="圆柱体 84">
            <a:extLst>
              <a:ext uri="{FF2B5EF4-FFF2-40B4-BE49-F238E27FC236}">
                <a16:creationId xmlns:a16="http://schemas.microsoft.com/office/drawing/2014/main" id="{4A084CBC-81F8-42E7-A942-D76E2CB9DB5C}"/>
              </a:ext>
            </a:extLst>
          </p:cNvPr>
          <p:cNvSpPr/>
          <p:nvPr/>
        </p:nvSpPr>
        <p:spPr>
          <a:xfrm>
            <a:off x="7905959" y="8226048"/>
            <a:ext cx="1334189"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err="1">
                <a:ln>
                  <a:noFill/>
                </a:ln>
                <a:solidFill>
                  <a:srgbClr val="FFFFFF"/>
                </a:solidFill>
                <a:effectLst/>
                <a:uFillTx/>
                <a:latin typeface="Helvetica Neue Medium"/>
                <a:ea typeface="Helvetica Neue Medium"/>
                <a:cs typeface="Helvetica Neue Medium"/>
                <a:sym typeface="Helvetica Neue Medium"/>
              </a:rPr>
              <a:t>tidb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4" name="圆柱体 91">
            <a:extLst>
              <a:ext uri="{FF2B5EF4-FFF2-40B4-BE49-F238E27FC236}">
                <a16:creationId xmlns:a16="http://schemas.microsoft.com/office/drawing/2014/main" id="{05E51603-0F4D-42D0-B75F-C1CEFC63E3DD}"/>
              </a:ext>
            </a:extLst>
          </p:cNvPr>
          <p:cNvSpPr/>
          <p:nvPr/>
        </p:nvSpPr>
        <p:spPr>
          <a:xfrm>
            <a:off x="11073307" y="8178513"/>
            <a:ext cx="1334189"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5" name="圆角矩形 92">
            <a:extLst>
              <a:ext uri="{FF2B5EF4-FFF2-40B4-BE49-F238E27FC236}">
                <a16:creationId xmlns:a16="http://schemas.microsoft.com/office/drawing/2014/main" id="{B993AB34-4B56-4AFA-BA29-CB1B6CBE64C9}"/>
              </a:ext>
            </a:extLst>
          </p:cNvPr>
          <p:cNvSpPr/>
          <p:nvPr/>
        </p:nvSpPr>
        <p:spPr>
          <a:xfrm>
            <a:off x="3982769" y="7096101"/>
            <a:ext cx="9524655" cy="1913613"/>
          </a:xfrm>
          <a:prstGeom prst="roundRect">
            <a:avLst/>
          </a:prstGeom>
          <a:no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46" name="圆角矩形 3">
            <a:extLst>
              <a:ext uri="{FF2B5EF4-FFF2-40B4-BE49-F238E27FC236}">
                <a16:creationId xmlns:a16="http://schemas.microsoft.com/office/drawing/2014/main" id="{C3C79988-8054-4FF0-B74A-E75DDCD4D71A}"/>
              </a:ext>
            </a:extLst>
          </p:cNvPr>
          <p:cNvSpPr/>
          <p:nvPr/>
        </p:nvSpPr>
        <p:spPr>
          <a:xfrm>
            <a:off x="11521623" y="3850110"/>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消息通知</a:t>
            </a:r>
          </a:p>
        </p:txBody>
      </p:sp>
      <p:cxnSp>
        <p:nvCxnSpPr>
          <p:cNvPr id="48" name="肘形连接符 10">
            <a:extLst>
              <a:ext uri="{FF2B5EF4-FFF2-40B4-BE49-F238E27FC236}">
                <a16:creationId xmlns:a16="http://schemas.microsoft.com/office/drawing/2014/main" id="{97184CA4-E84D-4A90-93E8-15E31152C1CE}"/>
              </a:ext>
            </a:extLst>
          </p:cNvPr>
          <p:cNvCxnSpPr>
            <a:cxnSpLocks/>
            <a:endCxn id="40" idx="0"/>
          </p:cNvCxnSpPr>
          <p:nvPr/>
        </p:nvCxnSpPr>
        <p:spPr>
          <a:xfrm rot="16200000" flipH="1">
            <a:off x="9752713" y="5301536"/>
            <a:ext cx="825564" cy="3212173"/>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9" name="肘形连接符 110">
            <a:extLst>
              <a:ext uri="{FF2B5EF4-FFF2-40B4-BE49-F238E27FC236}">
                <a16:creationId xmlns:a16="http://schemas.microsoft.com/office/drawing/2014/main" id="{7303DE01-CB95-4631-9D1A-5032F60AE03D}"/>
              </a:ext>
            </a:extLst>
          </p:cNvPr>
          <p:cNvCxnSpPr>
            <a:cxnSpLocks/>
            <a:endCxn id="41" idx="0"/>
          </p:cNvCxnSpPr>
          <p:nvPr/>
        </p:nvCxnSpPr>
        <p:spPr>
          <a:xfrm rot="16200000" flipH="1">
            <a:off x="8154872" y="6899377"/>
            <a:ext cx="811835" cy="2761"/>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0" name="肘形连接符 115">
            <a:extLst>
              <a:ext uri="{FF2B5EF4-FFF2-40B4-BE49-F238E27FC236}">
                <a16:creationId xmlns:a16="http://schemas.microsoft.com/office/drawing/2014/main" id="{0EA2E845-E37E-428C-9D00-ED45F7A1BF7E}"/>
              </a:ext>
            </a:extLst>
          </p:cNvPr>
          <p:cNvCxnSpPr>
            <a:cxnSpLocks/>
            <a:endCxn id="39" idx="0"/>
          </p:cNvCxnSpPr>
          <p:nvPr/>
        </p:nvCxnSpPr>
        <p:spPr>
          <a:xfrm rot="5400000">
            <a:off x="6677818" y="5396158"/>
            <a:ext cx="782909" cy="2980274"/>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 name="文本框 2">
            <a:extLst>
              <a:ext uri="{FF2B5EF4-FFF2-40B4-BE49-F238E27FC236}">
                <a16:creationId xmlns:a16="http://schemas.microsoft.com/office/drawing/2014/main" id="{3D1FE40D-127F-4A95-A7F6-9891556CBDBC}"/>
              </a:ext>
            </a:extLst>
          </p:cNvPr>
          <p:cNvSpPr txBox="1"/>
          <p:nvPr/>
        </p:nvSpPr>
        <p:spPr>
          <a:xfrm>
            <a:off x="1396682" y="3124350"/>
            <a:ext cx="189795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元数据配置</a:t>
            </a:r>
          </a:p>
        </p:txBody>
      </p:sp>
      <p:sp>
        <p:nvSpPr>
          <p:cNvPr id="52" name="文本框 51">
            <a:extLst>
              <a:ext uri="{FF2B5EF4-FFF2-40B4-BE49-F238E27FC236}">
                <a16:creationId xmlns:a16="http://schemas.microsoft.com/office/drawing/2014/main" id="{1159B311-4EF0-4898-9756-122DE0003385}"/>
              </a:ext>
            </a:extLst>
          </p:cNvPr>
          <p:cNvSpPr txBox="1"/>
          <p:nvPr/>
        </p:nvSpPr>
        <p:spPr>
          <a:xfrm>
            <a:off x="4408952" y="4671078"/>
            <a:ext cx="153888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dirty="0"/>
              <a:t>其他模块</a:t>
            </a:r>
            <a:endPar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cxnSp>
        <p:nvCxnSpPr>
          <p:cNvPr id="53" name="肘形连接符 115">
            <a:extLst>
              <a:ext uri="{FF2B5EF4-FFF2-40B4-BE49-F238E27FC236}">
                <a16:creationId xmlns:a16="http://schemas.microsoft.com/office/drawing/2014/main" id="{C428F985-B80D-4A50-8F91-5AD8B6889E5B}"/>
              </a:ext>
            </a:extLst>
          </p:cNvPr>
          <p:cNvCxnSpPr>
            <a:cxnSpLocks/>
            <a:stCxn id="24" idx="3"/>
            <a:endCxn id="25" idx="1"/>
          </p:cNvCxnSpPr>
          <p:nvPr/>
        </p:nvCxnSpPr>
        <p:spPr>
          <a:xfrm flipV="1">
            <a:off x="5739918" y="4242563"/>
            <a:ext cx="390206" cy="3869"/>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4" name="肘形连接符 115">
            <a:extLst>
              <a:ext uri="{FF2B5EF4-FFF2-40B4-BE49-F238E27FC236}">
                <a16:creationId xmlns:a16="http://schemas.microsoft.com/office/drawing/2014/main" id="{EDB72F92-2FB2-4D5C-A3F9-96D09AF1721C}"/>
              </a:ext>
            </a:extLst>
          </p:cNvPr>
          <p:cNvCxnSpPr>
            <a:cxnSpLocks/>
          </p:cNvCxnSpPr>
          <p:nvPr/>
        </p:nvCxnSpPr>
        <p:spPr>
          <a:xfrm flipV="1">
            <a:off x="7531253" y="4242563"/>
            <a:ext cx="390206" cy="3869"/>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5" name="肘形连接符 115">
            <a:extLst>
              <a:ext uri="{FF2B5EF4-FFF2-40B4-BE49-F238E27FC236}">
                <a16:creationId xmlns:a16="http://schemas.microsoft.com/office/drawing/2014/main" id="{89E95946-A2FB-4651-B644-31E72062BF07}"/>
              </a:ext>
            </a:extLst>
          </p:cNvPr>
          <p:cNvCxnSpPr>
            <a:cxnSpLocks/>
          </p:cNvCxnSpPr>
          <p:nvPr/>
        </p:nvCxnSpPr>
        <p:spPr>
          <a:xfrm flipV="1">
            <a:off x="9320982" y="4242563"/>
            <a:ext cx="390206" cy="3869"/>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6" name="肘形连接符 115">
            <a:extLst>
              <a:ext uri="{FF2B5EF4-FFF2-40B4-BE49-F238E27FC236}">
                <a16:creationId xmlns:a16="http://schemas.microsoft.com/office/drawing/2014/main" id="{EF966652-4356-4A13-9A0E-04C128BC6640}"/>
              </a:ext>
            </a:extLst>
          </p:cNvPr>
          <p:cNvCxnSpPr>
            <a:cxnSpLocks/>
          </p:cNvCxnSpPr>
          <p:nvPr/>
        </p:nvCxnSpPr>
        <p:spPr>
          <a:xfrm flipV="1">
            <a:off x="11093317" y="4242563"/>
            <a:ext cx="390206" cy="3869"/>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58" name="圆角矩形 3">
            <a:extLst>
              <a:ext uri="{FF2B5EF4-FFF2-40B4-BE49-F238E27FC236}">
                <a16:creationId xmlns:a16="http://schemas.microsoft.com/office/drawing/2014/main" id="{1E7650A2-B3D9-4A88-A1B3-4F7073E0A631}"/>
              </a:ext>
            </a:extLst>
          </p:cNvPr>
          <p:cNvSpPr/>
          <p:nvPr/>
        </p:nvSpPr>
        <p:spPr>
          <a:xfrm>
            <a:off x="1466651" y="3933222"/>
            <a:ext cx="1725759"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数据集</a:t>
            </a:r>
          </a:p>
        </p:txBody>
      </p:sp>
      <p:sp>
        <p:nvSpPr>
          <p:cNvPr id="59" name="圆角矩形 3">
            <a:extLst>
              <a:ext uri="{FF2B5EF4-FFF2-40B4-BE49-F238E27FC236}">
                <a16:creationId xmlns:a16="http://schemas.microsoft.com/office/drawing/2014/main" id="{4FA1ABDF-4FD6-48C4-9F99-EAA69D909C49}"/>
              </a:ext>
            </a:extLst>
          </p:cNvPr>
          <p:cNvSpPr/>
          <p:nvPr/>
        </p:nvSpPr>
        <p:spPr>
          <a:xfrm>
            <a:off x="1415740" y="5078891"/>
            <a:ext cx="1725759"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数据源</a:t>
            </a:r>
          </a:p>
        </p:txBody>
      </p:sp>
      <p:sp>
        <p:nvSpPr>
          <p:cNvPr id="60" name="圆角矩形 3">
            <a:extLst>
              <a:ext uri="{FF2B5EF4-FFF2-40B4-BE49-F238E27FC236}">
                <a16:creationId xmlns:a16="http://schemas.microsoft.com/office/drawing/2014/main" id="{6B7F9E81-FD69-45C1-B5A2-8A1432A4D6F8}"/>
              </a:ext>
            </a:extLst>
          </p:cNvPr>
          <p:cNvSpPr/>
          <p:nvPr/>
        </p:nvSpPr>
        <p:spPr>
          <a:xfrm>
            <a:off x="1415740" y="6330206"/>
            <a:ext cx="1725759"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字段配置</a:t>
            </a:r>
          </a:p>
        </p:txBody>
      </p:sp>
      <p:sp>
        <p:nvSpPr>
          <p:cNvPr id="61" name="文本框 60">
            <a:extLst>
              <a:ext uri="{FF2B5EF4-FFF2-40B4-BE49-F238E27FC236}">
                <a16:creationId xmlns:a16="http://schemas.microsoft.com/office/drawing/2014/main" id="{6C23EC03-B77B-4ECA-B207-4A4F0F761326}"/>
              </a:ext>
            </a:extLst>
          </p:cNvPr>
          <p:cNvSpPr txBox="1"/>
          <p:nvPr/>
        </p:nvSpPr>
        <p:spPr>
          <a:xfrm>
            <a:off x="4408952" y="3182756"/>
            <a:ext cx="1897955"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主处理模块</a:t>
            </a:r>
          </a:p>
        </p:txBody>
      </p:sp>
      <p:sp>
        <p:nvSpPr>
          <p:cNvPr id="62" name="圆角矩形 3">
            <a:extLst>
              <a:ext uri="{FF2B5EF4-FFF2-40B4-BE49-F238E27FC236}">
                <a16:creationId xmlns:a16="http://schemas.microsoft.com/office/drawing/2014/main" id="{00F65E17-6F22-4108-A0AE-E2B040504362}"/>
              </a:ext>
            </a:extLst>
          </p:cNvPr>
          <p:cNvSpPr/>
          <p:nvPr/>
        </p:nvSpPr>
        <p:spPr>
          <a:xfrm>
            <a:off x="1432643" y="7445742"/>
            <a:ext cx="1725759"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权限配置</a:t>
            </a:r>
          </a:p>
        </p:txBody>
      </p:sp>
      <p:cxnSp>
        <p:nvCxnSpPr>
          <p:cNvPr id="63" name="肘形连接符 115">
            <a:extLst>
              <a:ext uri="{FF2B5EF4-FFF2-40B4-BE49-F238E27FC236}">
                <a16:creationId xmlns:a16="http://schemas.microsoft.com/office/drawing/2014/main" id="{F56CB04D-E1E8-4C70-BA37-EF033566E7C6}"/>
              </a:ext>
            </a:extLst>
          </p:cNvPr>
          <p:cNvCxnSpPr>
            <a:cxnSpLocks/>
          </p:cNvCxnSpPr>
          <p:nvPr/>
        </p:nvCxnSpPr>
        <p:spPr>
          <a:xfrm flipV="1">
            <a:off x="3549719" y="4364879"/>
            <a:ext cx="390206" cy="3869"/>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4" name="肘形连接符 115">
            <a:extLst>
              <a:ext uri="{FF2B5EF4-FFF2-40B4-BE49-F238E27FC236}">
                <a16:creationId xmlns:a16="http://schemas.microsoft.com/office/drawing/2014/main" id="{CF9D75E4-01FC-49A1-99F1-30949F883DC1}"/>
              </a:ext>
            </a:extLst>
          </p:cNvPr>
          <p:cNvCxnSpPr>
            <a:cxnSpLocks/>
          </p:cNvCxnSpPr>
          <p:nvPr/>
        </p:nvCxnSpPr>
        <p:spPr>
          <a:xfrm flipV="1">
            <a:off x="3508859" y="7556247"/>
            <a:ext cx="390206" cy="3869"/>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5" name="肘形连接符 115">
            <a:extLst>
              <a:ext uri="{FF2B5EF4-FFF2-40B4-BE49-F238E27FC236}">
                <a16:creationId xmlns:a16="http://schemas.microsoft.com/office/drawing/2014/main" id="{6DC918F8-C7CB-4E73-A37B-D5A9B2EFC76A}"/>
              </a:ext>
            </a:extLst>
          </p:cNvPr>
          <p:cNvCxnSpPr>
            <a:cxnSpLocks/>
          </p:cNvCxnSpPr>
          <p:nvPr/>
        </p:nvCxnSpPr>
        <p:spPr>
          <a:xfrm rot="16200000" flipH="1">
            <a:off x="8018770" y="2296256"/>
            <a:ext cx="1202200" cy="2"/>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6" name="内页标题，建议30字以内…">
            <a:extLst>
              <a:ext uri="{FF2B5EF4-FFF2-40B4-BE49-F238E27FC236}">
                <a16:creationId xmlns:a16="http://schemas.microsoft.com/office/drawing/2014/main" id="{BD9CE10A-60D1-40C4-933A-E3014D26BB6C}"/>
              </a:ext>
            </a:extLst>
          </p:cNvPr>
          <p:cNvSpPr txBox="1"/>
          <p:nvPr/>
        </p:nvSpPr>
        <p:spPr>
          <a:xfrm>
            <a:off x="13941767" y="2938872"/>
            <a:ext cx="2718778"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dirty="0"/>
              <a:t>接入层：</a:t>
            </a:r>
            <a:endParaRPr dirty="0"/>
          </a:p>
        </p:txBody>
      </p:sp>
      <p:sp>
        <p:nvSpPr>
          <p:cNvPr id="67" name="内页标题，建议30字以内…">
            <a:extLst>
              <a:ext uri="{FF2B5EF4-FFF2-40B4-BE49-F238E27FC236}">
                <a16:creationId xmlns:a16="http://schemas.microsoft.com/office/drawing/2014/main" id="{AFF82FFA-CA6E-43EC-B8DC-572DCA774667}"/>
              </a:ext>
            </a:extLst>
          </p:cNvPr>
          <p:cNvSpPr txBox="1"/>
          <p:nvPr/>
        </p:nvSpPr>
        <p:spPr>
          <a:xfrm>
            <a:off x="14559744" y="4024293"/>
            <a:ext cx="9211117"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 接入频控，鉴权，组合数据，发送通知</a:t>
            </a:r>
            <a:endParaRPr sz="4000" dirty="0">
              <a:solidFill>
                <a:schemeClr val="tx1"/>
              </a:solidFill>
              <a:latin typeface="微软雅黑" panose="020B0503020204020204" pitchFamily="34" charset="-122"/>
              <a:ea typeface="微软雅黑" panose="020B0503020204020204" pitchFamily="34" charset="-122"/>
              <a:cs typeface="+mn-cs"/>
            </a:endParaRPr>
          </a:p>
        </p:txBody>
      </p:sp>
      <p:sp>
        <p:nvSpPr>
          <p:cNvPr id="68" name="内页标题，建议30字以内…">
            <a:extLst>
              <a:ext uri="{FF2B5EF4-FFF2-40B4-BE49-F238E27FC236}">
                <a16:creationId xmlns:a16="http://schemas.microsoft.com/office/drawing/2014/main" id="{2044E612-54F0-4689-B4DC-36122B761434}"/>
              </a:ext>
            </a:extLst>
          </p:cNvPr>
          <p:cNvSpPr txBox="1"/>
          <p:nvPr/>
        </p:nvSpPr>
        <p:spPr>
          <a:xfrm>
            <a:off x="13862179" y="7147289"/>
            <a:ext cx="2718778"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dirty="0"/>
              <a:t>适配层：</a:t>
            </a:r>
            <a:endParaRPr dirty="0"/>
          </a:p>
        </p:txBody>
      </p:sp>
      <p:sp>
        <p:nvSpPr>
          <p:cNvPr id="69" name="内页标题，建议30字以内…">
            <a:extLst>
              <a:ext uri="{FF2B5EF4-FFF2-40B4-BE49-F238E27FC236}">
                <a16:creationId xmlns:a16="http://schemas.microsoft.com/office/drawing/2014/main" id="{D46C66A5-8F7D-4DA7-828A-B05E32BB091F}"/>
              </a:ext>
            </a:extLst>
          </p:cNvPr>
          <p:cNvSpPr txBox="1"/>
          <p:nvPr/>
        </p:nvSpPr>
        <p:spPr>
          <a:xfrm>
            <a:off x="14480157" y="8232710"/>
            <a:ext cx="9218044"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 抽象对底层存储的访问，屏蔽存储细节</a:t>
            </a:r>
            <a:endParaRPr sz="4000" dirty="0">
              <a:solidFill>
                <a:schemeClr val="tx1"/>
              </a:solidFill>
              <a:latin typeface="微软雅黑" panose="020B0503020204020204" pitchFamily="34" charset="-122"/>
              <a:ea typeface="微软雅黑" panose="020B0503020204020204" pitchFamily="34" charset="-122"/>
              <a:cs typeface="+mn-cs"/>
            </a:endParaRPr>
          </a:p>
        </p:txBody>
      </p:sp>
      <p:pic>
        <p:nvPicPr>
          <p:cNvPr id="13" name="图片 12">
            <a:extLst>
              <a:ext uri="{FF2B5EF4-FFF2-40B4-BE49-F238E27FC236}">
                <a16:creationId xmlns:a16="http://schemas.microsoft.com/office/drawing/2014/main" id="{F92263CC-9D5F-44FE-8FD5-97C96F2E6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768" y="9453701"/>
            <a:ext cx="7835180" cy="2526296"/>
          </a:xfrm>
          <a:prstGeom prst="rect">
            <a:avLst/>
          </a:prstGeom>
        </p:spPr>
      </p:pic>
      <p:sp>
        <p:nvSpPr>
          <p:cNvPr id="71" name="文本框 70">
            <a:extLst>
              <a:ext uri="{FF2B5EF4-FFF2-40B4-BE49-F238E27FC236}">
                <a16:creationId xmlns:a16="http://schemas.microsoft.com/office/drawing/2014/main" id="{B57309BA-9FD5-4019-9FBA-8A5AFDAC5E86}"/>
              </a:ext>
            </a:extLst>
          </p:cNvPr>
          <p:cNvSpPr txBox="1"/>
          <p:nvPr/>
        </p:nvSpPr>
        <p:spPr>
          <a:xfrm>
            <a:off x="1420703" y="9501571"/>
            <a:ext cx="1720796" cy="9643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rgbClr val="FF0000"/>
                </a:solidFill>
                <a:effectLst/>
                <a:uFillTx/>
                <a:latin typeface="Helvetica"/>
                <a:ea typeface="Helvetica"/>
                <a:cs typeface="Helvetica"/>
                <a:sym typeface="Helvetica"/>
              </a:rPr>
              <a:t>竖表结构支持扩展</a:t>
            </a:r>
          </a:p>
        </p:txBody>
      </p:sp>
    </p:spTree>
    <p:extLst>
      <p:ext uri="{BB962C8B-B14F-4D97-AF65-F5344CB8AC3E}">
        <p14:creationId xmlns:p14="http://schemas.microsoft.com/office/powerpoint/2010/main" val="22955275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12</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重难点介绍</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2</a:t>
              </a:r>
              <a:endParaRPr dirty="0"/>
            </a:p>
          </p:txBody>
        </p:sp>
      </p:grpSp>
      <p:sp>
        <p:nvSpPr>
          <p:cNvPr id="63" name="内页标题，建议30字以内…">
            <a:extLst>
              <a:ext uri="{FF2B5EF4-FFF2-40B4-BE49-F238E27FC236}">
                <a16:creationId xmlns:a16="http://schemas.microsoft.com/office/drawing/2014/main" id="{6B2B6724-F2DC-45E8-BEEF-527E4F1C8BFF}"/>
              </a:ext>
            </a:extLst>
          </p:cNvPr>
          <p:cNvSpPr txBox="1"/>
          <p:nvPr/>
        </p:nvSpPr>
        <p:spPr>
          <a:xfrm>
            <a:off x="1318139" y="2235707"/>
            <a:ext cx="2807273"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400" dirty="0"/>
              <a:t>请求示例</a:t>
            </a:r>
            <a:endParaRPr sz="4400" dirty="0"/>
          </a:p>
        </p:txBody>
      </p:sp>
      <p:grpSp>
        <p:nvGrpSpPr>
          <p:cNvPr id="8" name="组合 7">
            <a:extLst>
              <a:ext uri="{FF2B5EF4-FFF2-40B4-BE49-F238E27FC236}">
                <a16:creationId xmlns:a16="http://schemas.microsoft.com/office/drawing/2014/main" id="{1B10FAE4-94DD-FA4F-B91E-920F328E229A}"/>
              </a:ext>
            </a:extLst>
          </p:cNvPr>
          <p:cNvGrpSpPr/>
          <p:nvPr/>
        </p:nvGrpSpPr>
        <p:grpSpPr>
          <a:xfrm>
            <a:off x="5537994" y="6430821"/>
            <a:ext cx="8099181" cy="642510"/>
            <a:chOff x="857252" y="8850566"/>
            <a:chExt cx="8099181" cy="642510"/>
          </a:xfrm>
        </p:grpSpPr>
        <p:sp>
          <p:nvSpPr>
            <p:cNvPr id="9" name="矩形 8">
              <a:extLst>
                <a:ext uri="{FF2B5EF4-FFF2-40B4-BE49-F238E27FC236}">
                  <a16:creationId xmlns:a16="http://schemas.microsoft.com/office/drawing/2014/main" id="{D0643C83-71B9-654E-AA4F-9555BB9DBC32}"/>
                </a:ext>
              </a:extLst>
            </p:cNvPr>
            <p:cNvSpPr/>
            <p:nvPr/>
          </p:nvSpPr>
          <p:spPr>
            <a:xfrm>
              <a:off x="857252" y="8850566"/>
              <a:ext cx="1457320" cy="642510"/>
            </a:xfrm>
            <a:prstGeom prst="rect">
              <a:avLst/>
            </a:prstGeom>
            <a:solidFill>
              <a:schemeClr val="accent3">
                <a:lumMod val="20000"/>
                <a:lumOff val="80000"/>
              </a:schemeClr>
            </a:solidFill>
            <a:ln w="12700" cap="flat" cmpd="sng" algn="ctr">
              <a:solidFill>
                <a:schemeClr val="bg1">
                  <a:lumMod val="50000"/>
                </a:schemeClr>
              </a:solid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400" dirty="0">
                  <a:solidFill>
                    <a:srgbClr val="000000"/>
                  </a:solidFill>
                  <a:latin typeface="微软雅黑" charset="0"/>
                  <a:ea typeface="微软雅黑" charset="0"/>
                  <a:sym typeface="Helvetica Neue Medium"/>
                </a:rPr>
                <a:t>tableID</a:t>
              </a:r>
              <a:endParaRPr lang="zh-CN" altLang="en-US" sz="2400" dirty="0">
                <a:solidFill>
                  <a:srgbClr val="000000"/>
                </a:solidFill>
                <a:latin typeface="微软雅黑" charset="0"/>
                <a:ea typeface="微软雅黑" charset="0"/>
                <a:sym typeface="Helvetica Neue Medium"/>
              </a:endParaRPr>
            </a:p>
          </p:txBody>
        </p:sp>
        <p:sp>
          <p:nvSpPr>
            <p:cNvPr id="10" name="矩形 9">
              <a:extLst>
                <a:ext uri="{FF2B5EF4-FFF2-40B4-BE49-F238E27FC236}">
                  <a16:creationId xmlns:a16="http://schemas.microsoft.com/office/drawing/2014/main" id="{EC340D57-0C52-3542-A7DD-8F49EBEBD35E}"/>
                </a:ext>
              </a:extLst>
            </p:cNvPr>
            <p:cNvSpPr/>
            <p:nvPr/>
          </p:nvSpPr>
          <p:spPr>
            <a:xfrm>
              <a:off x="2315861" y="8850566"/>
              <a:ext cx="1595228" cy="642510"/>
            </a:xfrm>
            <a:prstGeom prst="rect">
              <a:avLst/>
            </a:prstGeom>
            <a:solidFill>
              <a:schemeClr val="accent3">
                <a:lumMod val="20000"/>
                <a:lumOff val="80000"/>
              </a:schemeClr>
            </a:solidFill>
            <a:ln w="12700" cap="flat" cmpd="sng" algn="ctr">
              <a:solidFill>
                <a:schemeClr val="bg1">
                  <a:lumMod val="50000"/>
                </a:schemeClr>
              </a:solid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400" dirty="0">
                  <a:solidFill>
                    <a:srgbClr val="000000"/>
                  </a:solidFill>
                  <a:latin typeface="微软雅黑" charset="0"/>
                  <a:ea typeface="微软雅黑" charset="0"/>
                  <a:sym typeface="Helvetica Neue Medium"/>
                </a:rPr>
                <a:t>dataID</a:t>
              </a:r>
              <a:endParaRPr lang="zh-CN" altLang="en-US" sz="2400" dirty="0">
                <a:solidFill>
                  <a:srgbClr val="000000"/>
                </a:solidFill>
                <a:latin typeface="微软雅黑" charset="0"/>
                <a:ea typeface="微软雅黑" charset="0"/>
                <a:sym typeface="Helvetica Neue Medium"/>
              </a:endParaRPr>
            </a:p>
          </p:txBody>
        </p:sp>
        <p:sp>
          <p:nvSpPr>
            <p:cNvPr id="11" name="矩形 10">
              <a:extLst>
                <a:ext uri="{FF2B5EF4-FFF2-40B4-BE49-F238E27FC236}">
                  <a16:creationId xmlns:a16="http://schemas.microsoft.com/office/drawing/2014/main" id="{EB9D272A-B4C1-CF4B-97B0-D859EDB5FC2F}"/>
                </a:ext>
              </a:extLst>
            </p:cNvPr>
            <p:cNvSpPr/>
            <p:nvPr/>
          </p:nvSpPr>
          <p:spPr>
            <a:xfrm>
              <a:off x="3920282" y="8850566"/>
              <a:ext cx="1723286" cy="642510"/>
            </a:xfrm>
            <a:prstGeom prst="rect">
              <a:avLst/>
            </a:prstGeom>
            <a:solidFill>
              <a:schemeClr val="accent3">
                <a:lumMod val="20000"/>
                <a:lumOff val="80000"/>
              </a:schemeClr>
            </a:solidFill>
            <a:ln w="12700" cap="flat" cmpd="sng" algn="ctr">
              <a:solidFill>
                <a:schemeClr val="bg1">
                  <a:lumMod val="50000"/>
                </a:schemeClr>
              </a:solid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400" dirty="0">
                  <a:solidFill>
                    <a:srgbClr val="000000"/>
                  </a:solidFill>
                  <a:latin typeface="微软雅黑" charset="0"/>
                  <a:ea typeface="微软雅黑" charset="0"/>
                  <a:sym typeface="Helvetica Neue Medium"/>
                </a:rPr>
                <a:t>fieldID_1</a:t>
              </a:r>
              <a:endParaRPr lang="zh-CN" altLang="en-US" sz="2400" dirty="0">
                <a:solidFill>
                  <a:srgbClr val="000000"/>
                </a:solidFill>
                <a:latin typeface="微软雅黑" charset="0"/>
                <a:ea typeface="微软雅黑" charset="0"/>
                <a:sym typeface="Helvetica Neue Medium"/>
              </a:endParaRPr>
            </a:p>
          </p:txBody>
        </p:sp>
        <p:sp>
          <p:nvSpPr>
            <p:cNvPr id="13" name="矩形 12">
              <a:extLst>
                <a:ext uri="{FF2B5EF4-FFF2-40B4-BE49-F238E27FC236}">
                  <a16:creationId xmlns:a16="http://schemas.microsoft.com/office/drawing/2014/main" id="{A67367E7-E56F-B54D-B259-986D1529D97E}"/>
                </a:ext>
              </a:extLst>
            </p:cNvPr>
            <p:cNvSpPr/>
            <p:nvPr/>
          </p:nvSpPr>
          <p:spPr>
            <a:xfrm>
              <a:off x="5632958" y="8850566"/>
              <a:ext cx="1610799" cy="642510"/>
            </a:xfrm>
            <a:prstGeom prst="rect">
              <a:avLst/>
            </a:prstGeom>
            <a:solidFill>
              <a:schemeClr val="accent3">
                <a:lumMod val="20000"/>
                <a:lumOff val="80000"/>
              </a:schemeClr>
            </a:solidFill>
            <a:ln w="12700" cap="flat" cmpd="sng" algn="ctr">
              <a:solidFill>
                <a:schemeClr val="bg1">
                  <a:lumMod val="50000"/>
                </a:schemeClr>
              </a:solid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400" dirty="0">
                  <a:solidFill>
                    <a:srgbClr val="000000"/>
                  </a:solidFill>
                  <a:latin typeface="微软雅黑" charset="0"/>
                  <a:ea typeface="微软雅黑" charset="0"/>
                  <a:sym typeface="Helvetica Neue Medium"/>
                </a:rPr>
                <a:t>……</a:t>
              </a:r>
              <a:endParaRPr lang="zh-CN" altLang="en-US" sz="2400" dirty="0">
                <a:solidFill>
                  <a:srgbClr val="000000"/>
                </a:solidFill>
                <a:latin typeface="微软雅黑" charset="0"/>
                <a:ea typeface="微软雅黑" charset="0"/>
                <a:sym typeface="Helvetica Neue Medium"/>
              </a:endParaRPr>
            </a:p>
          </p:txBody>
        </p:sp>
        <p:sp>
          <p:nvSpPr>
            <p:cNvPr id="14" name="矩形 13">
              <a:extLst>
                <a:ext uri="{FF2B5EF4-FFF2-40B4-BE49-F238E27FC236}">
                  <a16:creationId xmlns:a16="http://schemas.microsoft.com/office/drawing/2014/main" id="{672BDA85-66A5-A443-8914-4CD347A746B8}"/>
                </a:ext>
              </a:extLst>
            </p:cNvPr>
            <p:cNvSpPr/>
            <p:nvPr/>
          </p:nvSpPr>
          <p:spPr>
            <a:xfrm>
              <a:off x="7245047" y="8850566"/>
              <a:ext cx="1711386" cy="642510"/>
            </a:xfrm>
            <a:prstGeom prst="rect">
              <a:avLst/>
            </a:prstGeom>
            <a:solidFill>
              <a:schemeClr val="accent3">
                <a:lumMod val="20000"/>
                <a:lumOff val="80000"/>
              </a:schemeClr>
            </a:solidFill>
            <a:ln w="12700" cap="flat" cmpd="sng" algn="ctr">
              <a:solidFill>
                <a:schemeClr val="bg1">
                  <a:lumMod val="50000"/>
                </a:schemeClr>
              </a:solid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400" dirty="0" err="1">
                  <a:solidFill>
                    <a:srgbClr val="000000"/>
                  </a:solidFill>
                  <a:latin typeface="微软雅黑" charset="0"/>
                  <a:ea typeface="微软雅黑" charset="0"/>
                  <a:sym typeface="Helvetica Neue Medium"/>
                </a:rPr>
                <a:t>fieldID_N</a:t>
              </a:r>
              <a:endParaRPr lang="zh-CN" altLang="en-US" sz="2400" dirty="0">
                <a:solidFill>
                  <a:srgbClr val="000000"/>
                </a:solidFill>
                <a:latin typeface="微软雅黑" charset="0"/>
                <a:ea typeface="微软雅黑" charset="0"/>
                <a:sym typeface="Helvetica Neue Medium"/>
              </a:endParaRPr>
            </a:p>
          </p:txBody>
        </p:sp>
      </p:grpSp>
      <p:sp>
        <p:nvSpPr>
          <p:cNvPr id="15" name="圆柱形 57">
            <a:extLst>
              <a:ext uri="{FF2B5EF4-FFF2-40B4-BE49-F238E27FC236}">
                <a16:creationId xmlns:a16="http://schemas.microsoft.com/office/drawing/2014/main" id="{3EEBEB80-D518-C240-A232-51746BB996CB}"/>
              </a:ext>
            </a:extLst>
          </p:cNvPr>
          <p:cNvSpPr/>
          <p:nvPr/>
        </p:nvSpPr>
        <p:spPr>
          <a:xfrm>
            <a:off x="6592985" y="11610603"/>
            <a:ext cx="1534784" cy="983755"/>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mn-ea"/>
              </a:rPr>
              <a:t>mysql</a:t>
            </a:r>
            <a:endParaRPr lang="zh-CN" altLang="en-US" sz="2800" dirty="0">
              <a:solidFill>
                <a:srgbClr val="000000"/>
              </a:solidFill>
              <a:latin typeface="微软雅黑" charset="0"/>
              <a:ea typeface="微软雅黑" charset="0"/>
              <a:sym typeface="+mn-ea"/>
            </a:endParaRPr>
          </a:p>
        </p:txBody>
      </p:sp>
      <p:sp>
        <p:nvSpPr>
          <p:cNvPr id="18" name="内页标题，建议30字以内…">
            <a:extLst>
              <a:ext uri="{FF2B5EF4-FFF2-40B4-BE49-F238E27FC236}">
                <a16:creationId xmlns:a16="http://schemas.microsoft.com/office/drawing/2014/main" id="{FA2A1BA7-AED0-394D-B146-714D649C1A00}"/>
              </a:ext>
            </a:extLst>
          </p:cNvPr>
          <p:cNvSpPr txBox="1"/>
          <p:nvPr/>
        </p:nvSpPr>
        <p:spPr>
          <a:xfrm>
            <a:off x="5030755" y="8362292"/>
            <a:ext cx="1387540" cy="570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lnSpc>
                <a:spcPct val="150000"/>
              </a:lnSpc>
              <a:defRPr sz="5000">
                <a:solidFill>
                  <a:srgbClr val="034FD8"/>
                </a:solidFill>
                <a:latin typeface="+mn-lt"/>
                <a:ea typeface="+mn-ea"/>
                <a:cs typeface="+mn-cs"/>
                <a:sym typeface="TTTGBMedium"/>
              </a:defRPr>
            </a:pPr>
            <a:r>
              <a:rPr lang="zh-CN" altLang="en-US" sz="2400" dirty="0">
                <a:solidFill>
                  <a:schemeClr val="tx1"/>
                </a:solidFill>
                <a:latin typeface="楷体" panose="02010609060101010101" pitchFamily="49" charset="-122"/>
                <a:ea typeface="楷体" panose="02010609060101010101" pitchFamily="49" charset="-122"/>
                <a:cs typeface="+mn-cs"/>
              </a:rPr>
              <a:t>字段路由</a:t>
            </a:r>
            <a:endParaRPr sz="2400" dirty="0">
              <a:solidFill>
                <a:srgbClr val="FF0000"/>
              </a:solidFill>
              <a:latin typeface="楷体" panose="02010609060101010101" pitchFamily="49" charset="-122"/>
              <a:ea typeface="楷体" panose="02010609060101010101" pitchFamily="49" charset="-122"/>
              <a:cs typeface="+mn-cs"/>
            </a:endParaRPr>
          </a:p>
        </p:txBody>
      </p:sp>
      <p:sp>
        <p:nvSpPr>
          <p:cNvPr id="19" name="内页标题，建议30字以内…">
            <a:extLst>
              <a:ext uri="{FF2B5EF4-FFF2-40B4-BE49-F238E27FC236}">
                <a16:creationId xmlns:a16="http://schemas.microsoft.com/office/drawing/2014/main" id="{A9592060-A60C-304E-BFD9-91595AEFCE97}"/>
              </a:ext>
            </a:extLst>
          </p:cNvPr>
          <p:cNvSpPr txBox="1"/>
          <p:nvPr/>
        </p:nvSpPr>
        <p:spPr>
          <a:xfrm>
            <a:off x="11574396" y="8395110"/>
            <a:ext cx="1871728" cy="57002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lnSpc>
                <a:spcPct val="150000"/>
              </a:lnSpc>
              <a:defRPr sz="5000">
                <a:solidFill>
                  <a:srgbClr val="034FD8"/>
                </a:solidFill>
                <a:latin typeface="+mn-lt"/>
                <a:ea typeface="+mn-ea"/>
                <a:cs typeface="+mn-cs"/>
                <a:sym typeface="TTTGBMedium"/>
              </a:defRPr>
            </a:pPr>
            <a:r>
              <a:rPr lang="zh-CN" altLang="en-US" sz="2400" dirty="0">
                <a:solidFill>
                  <a:schemeClr val="tx1"/>
                </a:solidFill>
                <a:latin typeface="楷体" panose="02010609060101010101" pitchFamily="49" charset="-122"/>
                <a:ea typeface="楷体" panose="02010609060101010101" pitchFamily="49" charset="-122"/>
                <a:cs typeface="+mn-cs"/>
              </a:rPr>
              <a:t>数据源路由</a:t>
            </a:r>
            <a:endParaRPr sz="2400" dirty="0">
              <a:solidFill>
                <a:srgbClr val="FF0000"/>
              </a:solidFill>
              <a:latin typeface="楷体" panose="02010609060101010101" pitchFamily="49" charset="-122"/>
              <a:ea typeface="楷体" panose="02010609060101010101" pitchFamily="49" charset="-122"/>
              <a:cs typeface="+mn-cs"/>
            </a:endParaRPr>
          </a:p>
        </p:txBody>
      </p:sp>
      <p:sp>
        <p:nvSpPr>
          <p:cNvPr id="25" name="文本框 24">
            <a:extLst>
              <a:ext uri="{FF2B5EF4-FFF2-40B4-BE49-F238E27FC236}">
                <a16:creationId xmlns:a16="http://schemas.microsoft.com/office/drawing/2014/main" id="{ECFFCBFB-597E-C445-B25E-E56EC114FD2E}"/>
              </a:ext>
            </a:extLst>
          </p:cNvPr>
          <p:cNvSpPr txBox="1"/>
          <p:nvPr/>
        </p:nvSpPr>
        <p:spPr>
          <a:xfrm>
            <a:off x="1998214" y="6377789"/>
            <a:ext cx="112851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业务请求</a:t>
            </a:r>
          </a:p>
        </p:txBody>
      </p:sp>
      <p:grpSp>
        <p:nvGrpSpPr>
          <p:cNvPr id="2" name="组合 1">
            <a:extLst>
              <a:ext uri="{FF2B5EF4-FFF2-40B4-BE49-F238E27FC236}">
                <a16:creationId xmlns:a16="http://schemas.microsoft.com/office/drawing/2014/main" id="{3C23EC5F-F658-234F-9C33-A6D3154E4BE0}"/>
              </a:ext>
            </a:extLst>
          </p:cNvPr>
          <p:cNvGrpSpPr/>
          <p:nvPr/>
        </p:nvGrpSpPr>
        <p:grpSpPr>
          <a:xfrm>
            <a:off x="5359371" y="8976448"/>
            <a:ext cx="3898135" cy="1069146"/>
            <a:chOff x="5279199" y="5879347"/>
            <a:chExt cx="3898135" cy="1069146"/>
          </a:xfrm>
        </p:grpSpPr>
        <p:sp>
          <p:nvSpPr>
            <p:cNvPr id="16" name="圆角矩形 5">
              <a:extLst>
                <a:ext uri="{FF2B5EF4-FFF2-40B4-BE49-F238E27FC236}">
                  <a16:creationId xmlns:a16="http://schemas.microsoft.com/office/drawing/2014/main" id="{7A5990A0-25DC-EA4D-9329-F0A08F82130C}"/>
                </a:ext>
              </a:extLst>
            </p:cNvPr>
            <p:cNvSpPr/>
            <p:nvPr/>
          </p:nvSpPr>
          <p:spPr>
            <a:xfrm>
              <a:off x="5283962" y="5879347"/>
              <a:ext cx="1259711" cy="335716"/>
            </a:xfrm>
            <a:prstGeom prst="roundRect">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tableID1</a:t>
              </a:r>
              <a:endParaRPr lang="zh-CN" altLang="en-US" sz="1600" dirty="0">
                <a:solidFill>
                  <a:srgbClr val="000000"/>
                </a:solidFill>
                <a:latin typeface="微软雅黑" charset="0"/>
                <a:ea typeface="微软雅黑" charset="0"/>
                <a:sym typeface="+mn-ea"/>
              </a:endParaRPr>
            </a:p>
          </p:txBody>
        </p:sp>
        <p:sp>
          <p:nvSpPr>
            <p:cNvPr id="26" name="圆角矩形 5">
              <a:extLst>
                <a:ext uri="{FF2B5EF4-FFF2-40B4-BE49-F238E27FC236}">
                  <a16:creationId xmlns:a16="http://schemas.microsoft.com/office/drawing/2014/main" id="{B52BB550-D9C6-D84C-BBBD-38BE52384394}"/>
                </a:ext>
              </a:extLst>
            </p:cNvPr>
            <p:cNvSpPr/>
            <p:nvPr/>
          </p:nvSpPr>
          <p:spPr>
            <a:xfrm>
              <a:off x="6571042" y="5881127"/>
              <a:ext cx="1184660" cy="333936"/>
            </a:xfrm>
            <a:prstGeom prst="roundRect">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fieldID1</a:t>
              </a:r>
              <a:endParaRPr lang="zh-CN" altLang="en-US" sz="1600" dirty="0">
                <a:solidFill>
                  <a:srgbClr val="000000"/>
                </a:solidFill>
                <a:latin typeface="微软雅黑" charset="0"/>
                <a:ea typeface="微软雅黑" charset="0"/>
                <a:sym typeface="+mn-ea"/>
              </a:endParaRPr>
            </a:p>
          </p:txBody>
        </p:sp>
        <p:sp>
          <p:nvSpPr>
            <p:cNvPr id="27" name="圆角矩形 5">
              <a:extLst>
                <a:ext uri="{FF2B5EF4-FFF2-40B4-BE49-F238E27FC236}">
                  <a16:creationId xmlns:a16="http://schemas.microsoft.com/office/drawing/2014/main" id="{9AC0B48E-3176-454F-952C-06D4A856A72A}"/>
                </a:ext>
              </a:extLst>
            </p:cNvPr>
            <p:cNvSpPr/>
            <p:nvPr/>
          </p:nvSpPr>
          <p:spPr>
            <a:xfrm>
              <a:off x="7784278" y="5879347"/>
              <a:ext cx="1388297" cy="333936"/>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sourceID1</a:t>
              </a:r>
              <a:endParaRPr lang="zh-CN" altLang="en-US" sz="1600" dirty="0">
                <a:solidFill>
                  <a:srgbClr val="000000"/>
                </a:solidFill>
                <a:latin typeface="微软雅黑" charset="0"/>
                <a:ea typeface="微软雅黑" charset="0"/>
                <a:sym typeface="+mn-ea"/>
              </a:endParaRPr>
            </a:p>
          </p:txBody>
        </p:sp>
        <p:sp>
          <p:nvSpPr>
            <p:cNvPr id="28" name="圆角矩形 5">
              <a:extLst>
                <a:ext uri="{FF2B5EF4-FFF2-40B4-BE49-F238E27FC236}">
                  <a16:creationId xmlns:a16="http://schemas.microsoft.com/office/drawing/2014/main" id="{1620FCFA-4A05-3E4C-907E-A4C61A7E7B88}"/>
                </a:ext>
              </a:extLst>
            </p:cNvPr>
            <p:cNvSpPr/>
            <p:nvPr/>
          </p:nvSpPr>
          <p:spPr>
            <a:xfrm>
              <a:off x="5279199" y="6246060"/>
              <a:ext cx="1259711" cy="335716"/>
            </a:xfrm>
            <a:prstGeom prst="roundRect">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tableID1</a:t>
              </a:r>
              <a:endParaRPr lang="zh-CN" altLang="en-US" sz="1600" dirty="0">
                <a:solidFill>
                  <a:srgbClr val="000000"/>
                </a:solidFill>
                <a:latin typeface="微软雅黑" charset="0"/>
                <a:ea typeface="微软雅黑" charset="0"/>
                <a:sym typeface="+mn-ea"/>
              </a:endParaRPr>
            </a:p>
          </p:txBody>
        </p:sp>
        <p:sp>
          <p:nvSpPr>
            <p:cNvPr id="29" name="圆角矩形 5">
              <a:extLst>
                <a:ext uri="{FF2B5EF4-FFF2-40B4-BE49-F238E27FC236}">
                  <a16:creationId xmlns:a16="http://schemas.microsoft.com/office/drawing/2014/main" id="{FD50BEC4-B94F-0C43-A283-37421870FB12}"/>
                </a:ext>
              </a:extLst>
            </p:cNvPr>
            <p:cNvSpPr/>
            <p:nvPr/>
          </p:nvSpPr>
          <p:spPr>
            <a:xfrm>
              <a:off x="6566279" y="6247840"/>
              <a:ext cx="1184660" cy="333936"/>
            </a:xfrm>
            <a:prstGeom prst="roundRect">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fieldID2</a:t>
              </a:r>
              <a:endParaRPr lang="zh-CN" altLang="en-US" sz="1600" dirty="0">
                <a:solidFill>
                  <a:srgbClr val="000000"/>
                </a:solidFill>
                <a:latin typeface="微软雅黑" charset="0"/>
                <a:ea typeface="微软雅黑" charset="0"/>
                <a:sym typeface="+mn-ea"/>
              </a:endParaRPr>
            </a:p>
          </p:txBody>
        </p:sp>
        <p:sp>
          <p:nvSpPr>
            <p:cNvPr id="30" name="圆角矩形 5">
              <a:extLst>
                <a:ext uri="{FF2B5EF4-FFF2-40B4-BE49-F238E27FC236}">
                  <a16:creationId xmlns:a16="http://schemas.microsoft.com/office/drawing/2014/main" id="{F9EDA220-5137-F243-A244-B6E0117369B1}"/>
                </a:ext>
              </a:extLst>
            </p:cNvPr>
            <p:cNvSpPr/>
            <p:nvPr/>
          </p:nvSpPr>
          <p:spPr>
            <a:xfrm>
              <a:off x="7779515" y="6246060"/>
              <a:ext cx="1388297" cy="333936"/>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sourceID2</a:t>
              </a:r>
              <a:endParaRPr lang="zh-CN" altLang="en-US" sz="1600" dirty="0">
                <a:solidFill>
                  <a:srgbClr val="000000"/>
                </a:solidFill>
                <a:latin typeface="微软雅黑" charset="0"/>
                <a:ea typeface="微软雅黑" charset="0"/>
                <a:sym typeface="+mn-ea"/>
              </a:endParaRPr>
            </a:p>
          </p:txBody>
        </p:sp>
        <p:sp>
          <p:nvSpPr>
            <p:cNvPr id="31" name="圆角矩形 5">
              <a:extLst>
                <a:ext uri="{FF2B5EF4-FFF2-40B4-BE49-F238E27FC236}">
                  <a16:creationId xmlns:a16="http://schemas.microsoft.com/office/drawing/2014/main" id="{613ABBB0-3B9C-674D-813C-46C300946191}"/>
                </a:ext>
              </a:extLst>
            </p:cNvPr>
            <p:cNvSpPr/>
            <p:nvPr/>
          </p:nvSpPr>
          <p:spPr>
            <a:xfrm>
              <a:off x="5288721" y="6612777"/>
              <a:ext cx="1259711" cy="335716"/>
            </a:xfrm>
            <a:prstGeom prst="roundRect">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tableID1</a:t>
              </a:r>
              <a:endParaRPr lang="zh-CN" altLang="en-US" sz="1600" dirty="0">
                <a:solidFill>
                  <a:srgbClr val="000000"/>
                </a:solidFill>
                <a:latin typeface="微软雅黑" charset="0"/>
                <a:ea typeface="微软雅黑" charset="0"/>
                <a:sym typeface="+mn-ea"/>
              </a:endParaRPr>
            </a:p>
          </p:txBody>
        </p:sp>
        <p:sp>
          <p:nvSpPr>
            <p:cNvPr id="32" name="圆角矩形 5">
              <a:extLst>
                <a:ext uri="{FF2B5EF4-FFF2-40B4-BE49-F238E27FC236}">
                  <a16:creationId xmlns:a16="http://schemas.microsoft.com/office/drawing/2014/main" id="{C68674EE-18A8-9C4E-A9BF-D077D10AF325}"/>
                </a:ext>
              </a:extLst>
            </p:cNvPr>
            <p:cNvSpPr/>
            <p:nvPr/>
          </p:nvSpPr>
          <p:spPr>
            <a:xfrm>
              <a:off x="6575801" y="6614557"/>
              <a:ext cx="1184660" cy="333936"/>
            </a:xfrm>
            <a:prstGeom prst="roundRect">
              <a:avLst/>
            </a:prstGeom>
            <a:solidFill>
              <a:schemeClr val="accent1">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fieldID3</a:t>
              </a:r>
              <a:endParaRPr lang="zh-CN" altLang="en-US" sz="1600" dirty="0">
                <a:solidFill>
                  <a:srgbClr val="000000"/>
                </a:solidFill>
                <a:latin typeface="微软雅黑" charset="0"/>
                <a:ea typeface="微软雅黑" charset="0"/>
                <a:sym typeface="+mn-ea"/>
              </a:endParaRPr>
            </a:p>
          </p:txBody>
        </p:sp>
        <p:sp>
          <p:nvSpPr>
            <p:cNvPr id="33" name="圆角矩形 5">
              <a:extLst>
                <a:ext uri="{FF2B5EF4-FFF2-40B4-BE49-F238E27FC236}">
                  <a16:creationId xmlns:a16="http://schemas.microsoft.com/office/drawing/2014/main" id="{5C4BD1F0-90BA-DD4C-811E-F71E333C5D9E}"/>
                </a:ext>
              </a:extLst>
            </p:cNvPr>
            <p:cNvSpPr/>
            <p:nvPr/>
          </p:nvSpPr>
          <p:spPr>
            <a:xfrm>
              <a:off x="7789037" y="6612777"/>
              <a:ext cx="1388297" cy="333936"/>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sourceID3</a:t>
              </a:r>
              <a:endParaRPr lang="zh-CN" altLang="en-US" sz="1600" dirty="0">
                <a:solidFill>
                  <a:srgbClr val="000000"/>
                </a:solidFill>
                <a:latin typeface="微软雅黑" charset="0"/>
                <a:ea typeface="微软雅黑" charset="0"/>
                <a:sym typeface="+mn-ea"/>
              </a:endParaRPr>
            </a:p>
          </p:txBody>
        </p:sp>
      </p:grpSp>
      <p:grpSp>
        <p:nvGrpSpPr>
          <p:cNvPr id="3" name="组合 2">
            <a:extLst>
              <a:ext uri="{FF2B5EF4-FFF2-40B4-BE49-F238E27FC236}">
                <a16:creationId xmlns:a16="http://schemas.microsoft.com/office/drawing/2014/main" id="{F8A2042C-DF82-E24D-9943-6AFF419AA164}"/>
              </a:ext>
            </a:extLst>
          </p:cNvPr>
          <p:cNvGrpSpPr/>
          <p:nvPr/>
        </p:nvGrpSpPr>
        <p:grpSpPr>
          <a:xfrm>
            <a:off x="11869691" y="9008174"/>
            <a:ext cx="7137104" cy="1096989"/>
            <a:chOff x="13604039" y="5911073"/>
            <a:chExt cx="7137104" cy="1096989"/>
          </a:xfrm>
        </p:grpSpPr>
        <p:sp>
          <p:nvSpPr>
            <p:cNvPr id="34" name="圆角矩形 5">
              <a:extLst>
                <a:ext uri="{FF2B5EF4-FFF2-40B4-BE49-F238E27FC236}">
                  <a16:creationId xmlns:a16="http://schemas.microsoft.com/office/drawing/2014/main" id="{E72AC086-8EDB-1B4F-BF98-2C1AECB6F694}"/>
                </a:ext>
              </a:extLst>
            </p:cNvPr>
            <p:cNvSpPr/>
            <p:nvPr/>
          </p:nvSpPr>
          <p:spPr>
            <a:xfrm>
              <a:off x="15057127" y="5912124"/>
              <a:ext cx="1516373" cy="301159"/>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sourceType</a:t>
              </a:r>
              <a:endParaRPr lang="zh-CN" altLang="en-US" sz="1600" dirty="0">
                <a:solidFill>
                  <a:srgbClr val="000000"/>
                </a:solidFill>
                <a:latin typeface="微软雅黑" charset="0"/>
                <a:ea typeface="微软雅黑" charset="0"/>
                <a:sym typeface="+mn-ea"/>
              </a:endParaRPr>
            </a:p>
          </p:txBody>
        </p:sp>
        <p:sp>
          <p:nvSpPr>
            <p:cNvPr id="36" name="圆角矩形 5">
              <a:extLst>
                <a:ext uri="{FF2B5EF4-FFF2-40B4-BE49-F238E27FC236}">
                  <a16:creationId xmlns:a16="http://schemas.microsoft.com/office/drawing/2014/main" id="{5322506A-360F-424D-BABA-259F4DEF5BA5}"/>
                </a:ext>
              </a:extLst>
            </p:cNvPr>
            <p:cNvSpPr/>
            <p:nvPr/>
          </p:nvSpPr>
          <p:spPr>
            <a:xfrm>
              <a:off x="13608802" y="5912124"/>
              <a:ext cx="1388297" cy="333936"/>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sourceID1</a:t>
              </a:r>
              <a:endParaRPr lang="zh-CN" altLang="en-US" sz="1600" dirty="0">
                <a:solidFill>
                  <a:srgbClr val="000000"/>
                </a:solidFill>
                <a:latin typeface="微软雅黑" charset="0"/>
                <a:ea typeface="微软雅黑" charset="0"/>
                <a:sym typeface="+mn-ea"/>
              </a:endParaRPr>
            </a:p>
          </p:txBody>
        </p:sp>
        <p:sp>
          <p:nvSpPr>
            <p:cNvPr id="39" name="圆角矩形 5">
              <a:extLst>
                <a:ext uri="{FF2B5EF4-FFF2-40B4-BE49-F238E27FC236}">
                  <a16:creationId xmlns:a16="http://schemas.microsoft.com/office/drawing/2014/main" id="{8808BEEF-A183-404B-B04B-86A2B3D5C71F}"/>
                </a:ext>
              </a:extLst>
            </p:cNvPr>
            <p:cNvSpPr/>
            <p:nvPr/>
          </p:nvSpPr>
          <p:spPr>
            <a:xfrm>
              <a:off x="13604039" y="6278837"/>
              <a:ext cx="1388297" cy="333936"/>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sourceID2</a:t>
              </a:r>
              <a:endParaRPr lang="zh-CN" altLang="en-US" sz="1600" dirty="0">
                <a:solidFill>
                  <a:srgbClr val="000000"/>
                </a:solidFill>
                <a:latin typeface="微软雅黑" charset="0"/>
                <a:ea typeface="微软雅黑" charset="0"/>
                <a:sym typeface="+mn-ea"/>
              </a:endParaRPr>
            </a:p>
          </p:txBody>
        </p:sp>
        <p:sp>
          <p:nvSpPr>
            <p:cNvPr id="42" name="圆角矩形 5">
              <a:extLst>
                <a:ext uri="{FF2B5EF4-FFF2-40B4-BE49-F238E27FC236}">
                  <a16:creationId xmlns:a16="http://schemas.microsoft.com/office/drawing/2014/main" id="{074DD2C0-E39C-BF48-9BA3-31FE64C88CB7}"/>
                </a:ext>
              </a:extLst>
            </p:cNvPr>
            <p:cNvSpPr/>
            <p:nvPr/>
          </p:nvSpPr>
          <p:spPr>
            <a:xfrm>
              <a:off x="13613561" y="6645554"/>
              <a:ext cx="1388297" cy="333936"/>
            </a:xfrm>
            <a:prstGeom prst="roundRect">
              <a:avLst/>
            </a:prstGeom>
            <a:solidFill>
              <a:schemeClr val="accent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sourceID3</a:t>
              </a:r>
              <a:endParaRPr lang="zh-CN" altLang="en-US" sz="1600" dirty="0">
                <a:solidFill>
                  <a:srgbClr val="000000"/>
                </a:solidFill>
                <a:latin typeface="微软雅黑" charset="0"/>
                <a:ea typeface="微软雅黑" charset="0"/>
                <a:sym typeface="+mn-ea"/>
              </a:endParaRPr>
            </a:p>
          </p:txBody>
        </p:sp>
        <p:sp>
          <p:nvSpPr>
            <p:cNvPr id="43" name="圆角矩形 5">
              <a:extLst>
                <a:ext uri="{FF2B5EF4-FFF2-40B4-BE49-F238E27FC236}">
                  <a16:creationId xmlns:a16="http://schemas.microsoft.com/office/drawing/2014/main" id="{8A679ABC-6217-7A42-8252-98F5430D7B02}"/>
                </a:ext>
              </a:extLst>
            </p:cNvPr>
            <p:cNvSpPr/>
            <p:nvPr/>
          </p:nvSpPr>
          <p:spPr>
            <a:xfrm>
              <a:off x="15057127" y="6293125"/>
              <a:ext cx="1516373" cy="301159"/>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sourceType</a:t>
              </a:r>
              <a:endParaRPr lang="zh-CN" altLang="en-US" sz="1600" dirty="0">
                <a:solidFill>
                  <a:srgbClr val="000000"/>
                </a:solidFill>
                <a:latin typeface="微软雅黑" charset="0"/>
                <a:ea typeface="微软雅黑" charset="0"/>
                <a:sym typeface="+mn-ea"/>
              </a:endParaRPr>
            </a:p>
          </p:txBody>
        </p:sp>
        <p:sp>
          <p:nvSpPr>
            <p:cNvPr id="44" name="圆角矩形 5">
              <a:extLst>
                <a:ext uri="{FF2B5EF4-FFF2-40B4-BE49-F238E27FC236}">
                  <a16:creationId xmlns:a16="http://schemas.microsoft.com/office/drawing/2014/main" id="{035F475C-49FD-7A42-85DC-0E567F5F37EC}"/>
                </a:ext>
              </a:extLst>
            </p:cNvPr>
            <p:cNvSpPr/>
            <p:nvPr/>
          </p:nvSpPr>
          <p:spPr>
            <a:xfrm>
              <a:off x="15057127" y="6674126"/>
              <a:ext cx="1516373" cy="301159"/>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sourceType</a:t>
              </a:r>
              <a:endParaRPr lang="zh-CN" altLang="en-US" sz="1600" dirty="0">
                <a:solidFill>
                  <a:srgbClr val="000000"/>
                </a:solidFill>
                <a:latin typeface="微软雅黑" charset="0"/>
                <a:ea typeface="微软雅黑" charset="0"/>
                <a:sym typeface="+mn-ea"/>
              </a:endParaRPr>
            </a:p>
          </p:txBody>
        </p:sp>
        <p:sp>
          <p:nvSpPr>
            <p:cNvPr id="45" name="圆角矩形 5">
              <a:extLst>
                <a:ext uri="{FF2B5EF4-FFF2-40B4-BE49-F238E27FC236}">
                  <a16:creationId xmlns:a16="http://schemas.microsoft.com/office/drawing/2014/main" id="{6B504969-B541-DE4C-8E36-A0E285D555F9}"/>
                </a:ext>
              </a:extLst>
            </p:cNvPr>
            <p:cNvSpPr/>
            <p:nvPr/>
          </p:nvSpPr>
          <p:spPr>
            <a:xfrm>
              <a:off x="16619240" y="5914224"/>
              <a:ext cx="1516373" cy="299059"/>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routeInfo1</a:t>
              </a:r>
              <a:endParaRPr lang="zh-CN" altLang="en-US" sz="1600" dirty="0">
                <a:solidFill>
                  <a:srgbClr val="000000"/>
                </a:solidFill>
                <a:latin typeface="微软雅黑" charset="0"/>
                <a:ea typeface="微软雅黑" charset="0"/>
                <a:sym typeface="+mn-ea"/>
              </a:endParaRPr>
            </a:p>
          </p:txBody>
        </p:sp>
        <p:sp>
          <p:nvSpPr>
            <p:cNvPr id="46" name="圆角矩形 5">
              <a:extLst>
                <a:ext uri="{FF2B5EF4-FFF2-40B4-BE49-F238E27FC236}">
                  <a16:creationId xmlns:a16="http://schemas.microsoft.com/office/drawing/2014/main" id="{11ACF6CB-74B7-E94C-8E2F-C8BED8C439CB}"/>
                </a:ext>
              </a:extLst>
            </p:cNvPr>
            <p:cNvSpPr/>
            <p:nvPr/>
          </p:nvSpPr>
          <p:spPr>
            <a:xfrm>
              <a:off x="16619239" y="6280937"/>
              <a:ext cx="1516373" cy="299059"/>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routeInfo2</a:t>
              </a:r>
              <a:endParaRPr lang="zh-CN" altLang="en-US" sz="1600" dirty="0">
                <a:solidFill>
                  <a:srgbClr val="000000"/>
                </a:solidFill>
                <a:latin typeface="微软雅黑" charset="0"/>
                <a:ea typeface="微软雅黑" charset="0"/>
                <a:sym typeface="+mn-ea"/>
              </a:endParaRPr>
            </a:p>
          </p:txBody>
        </p:sp>
        <p:sp>
          <p:nvSpPr>
            <p:cNvPr id="47" name="圆角矩形 5">
              <a:extLst>
                <a:ext uri="{FF2B5EF4-FFF2-40B4-BE49-F238E27FC236}">
                  <a16:creationId xmlns:a16="http://schemas.microsoft.com/office/drawing/2014/main" id="{69EB6527-D2AD-BF47-A4A2-ACB758AF60CC}"/>
                </a:ext>
              </a:extLst>
            </p:cNvPr>
            <p:cNvSpPr/>
            <p:nvPr/>
          </p:nvSpPr>
          <p:spPr>
            <a:xfrm>
              <a:off x="16619238" y="6676226"/>
              <a:ext cx="1516373" cy="299059"/>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routeInfo3</a:t>
              </a:r>
              <a:endParaRPr lang="zh-CN" altLang="en-US" sz="1600" dirty="0">
                <a:solidFill>
                  <a:srgbClr val="000000"/>
                </a:solidFill>
                <a:latin typeface="微软雅黑" charset="0"/>
                <a:ea typeface="微软雅黑" charset="0"/>
                <a:sym typeface="+mn-ea"/>
              </a:endParaRPr>
            </a:p>
          </p:txBody>
        </p:sp>
        <p:sp>
          <p:nvSpPr>
            <p:cNvPr id="48" name="圆角矩形 5">
              <a:extLst>
                <a:ext uri="{FF2B5EF4-FFF2-40B4-BE49-F238E27FC236}">
                  <a16:creationId xmlns:a16="http://schemas.microsoft.com/office/drawing/2014/main" id="{EB9C46CF-7340-F440-A8E8-8023125BB536}"/>
                </a:ext>
              </a:extLst>
            </p:cNvPr>
            <p:cNvSpPr/>
            <p:nvPr/>
          </p:nvSpPr>
          <p:spPr>
            <a:xfrm>
              <a:off x="18165193" y="5911073"/>
              <a:ext cx="1388297" cy="333936"/>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usrname</a:t>
              </a:r>
              <a:endParaRPr lang="zh-CN" altLang="en-US" sz="1600" dirty="0">
                <a:solidFill>
                  <a:srgbClr val="000000"/>
                </a:solidFill>
                <a:latin typeface="微软雅黑" charset="0"/>
                <a:ea typeface="微软雅黑" charset="0"/>
                <a:sym typeface="+mn-ea"/>
              </a:endParaRPr>
            </a:p>
          </p:txBody>
        </p:sp>
        <p:sp>
          <p:nvSpPr>
            <p:cNvPr id="49" name="圆角矩形 5">
              <a:extLst>
                <a:ext uri="{FF2B5EF4-FFF2-40B4-BE49-F238E27FC236}">
                  <a16:creationId xmlns:a16="http://schemas.microsoft.com/office/drawing/2014/main" id="{729444DB-7489-4647-8A6E-E83FDD3455A2}"/>
                </a:ext>
              </a:extLst>
            </p:cNvPr>
            <p:cNvSpPr/>
            <p:nvPr/>
          </p:nvSpPr>
          <p:spPr>
            <a:xfrm>
              <a:off x="18164627" y="6293125"/>
              <a:ext cx="1388297" cy="333936"/>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usrname</a:t>
              </a:r>
              <a:endParaRPr lang="zh-CN" altLang="en-US" sz="1600" dirty="0">
                <a:solidFill>
                  <a:srgbClr val="000000"/>
                </a:solidFill>
                <a:latin typeface="微软雅黑" charset="0"/>
                <a:ea typeface="微软雅黑" charset="0"/>
                <a:sym typeface="+mn-ea"/>
              </a:endParaRPr>
            </a:p>
          </p:txBody>
        </p:sp>
        <p:sp>
          <p:nvSpPr>
            <p:cNvPr id="50" name="圆角矩形 5">
              <a:extLst>
                <a:ext uri="{FF2B5EF4-FFF2-40B4-BE49-F238E27FC236}">
                  <a16:creationId xmlns:a16="http://schemas.microsoft.com/office/drawing/2014/main" id="{EFB5A9E3-004D-7743-9731-2487F186EB23}"/>
                </a:ext>
              </a:extLst>
            </p:cNvPr>
            <p:cNvSpPr/>
            <p:nvPr/>
          </p:nvSpPr>
          <p:spPr>
            <a:xfrm>
              <a:off x="18167061" y="6659838"/>
              <a:ext cx="1388297" cy="333936"/>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usrname</a:t>
              </a:r>
              <a:endParaRPr lang="zh-CN" altLang="en-US" sz="1600" dirty="0">
                <a:solidFill>
                  <a:srgbClr val="000000"/>
                </a:solidFill>
                <a:latin typeface="微软雅黑" charset="0"/>
                <a:ea typeface="微软雅黑" charset="0"/>
                <a:sym typeface="+mn-ea"/>
              </a:endParaRPr>
            </a:p>
          </p:txBody>
        </p:sp>
        <p:sp>
          <p:nvSpPr>
            <p:cNvPr id="51" name="圆角矩形 5">
              <a:extLst>
                <a:ext uri="{FF2B5EF4-FFF2-40B4-BE49-F238E27FC236}">
                  <a16:creationId xmlns:a16="http://schemas.microsoft.com/office/drawing/2014/main" id="{B6D8E307-155A-6543-ACEA-3AA28AF9D512}"/>
                </a:ext>
              </a:extLst>
            </p:cNvPr>
            <p:cNvSpPr/>
            <p:nvPr/>
          </p:nvSpPr>
          <p:spPr>
            <a:xfrm>
              <a:off x="19583070" y="5911073"/>
              <a:ext cx="1148093" cy="333936"/>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passwd</a:t>
              </a:r>
              <a:endParaRPr lang="zh-CN" altLang="en-US" sz="1600" dirty="0">
                <a:solidFill>
                  <a:srgbClr val="000000"/>
                </a:solidFill>
                <a:latin typeface="微软雅黑" charset="0"/>
                <a:ea typeface="微软雅黑" charset="0"/>
                <a:sym typeface="+mn-ea"/>
              </a:endParaRPr>
            </a:p>
          </p:txBody>
        </p:sp>
        <p:sp>
          <p:nvSpPr>
            <p:cNvPr id="52" name="圆角矩形 5">
              <a:extLst>
                <a:ext uri="{FF2B5EF4-FFF2-40B4-BE49-F238E27FC236}">
                  <a16:creationId xmlns:a16="http://schemas.microsoft.com/office/drawing/2014/main" id="{DCB7CF50-0A2B-CD4E-818E-86B1B73ED51A}"/>
                </a:ext>
              </a:extLst>
            </p:cNvPr>
            <p:cNvSpPr/>
            <p:nvPr/>
          </p:nvSpPr>
          <p:spPr>
            <a:xfrm>
              <a:off x="19593050" y="6307413"/>
              <a:ext cx="1148093" cy="333936"/>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passwd</a:t>
              </a:r>
              <a:endParaRPr lang="zh-CN" altLang="en-US" sz="1600" dirty="0">
                <a:solidFill>
                  <a:srgbClr val="000000"/>
                </a:solidFill>
                <a:latin typeface="微软雅黑" charset="0"/>
                <a:ea typeface="微软雅黑" charset="0"/>
                <a:sym typeface="+mn-ea"/>
              </a:endParaRPr>
            </a:p>
          </p:txBody>
        </p:sp>
        <p:sp>
          <p:nvSpPr>
            <p:cNvPr id="53" name="圆角矩形 5">
              <a:extLst>
                <a:ext uri="{FF2B5EF4-FFF2-40B4-BE49-F238E27FC236}">
                  <a16:creationId xmlns:a16="http://schemas.microsoft.com/office/drawing/2014/main" id="{A218BAC9-A2F7-134C-812A-7B97521591B3}"/>
                </a:ext>
              </a:extLst>
            </p:cNvPr>
            <p:cNvSpPr/>
            <p:nvPr/>
          </p:nvSpPr>
          <p:spPr>
            <a:xfrm>
              <a:off x="19593050" y="6674126"/>
              <a:ext cx="1148093" cy="333936"/>
            </a:xfrm>
            <a:prstGeom prst="roundRect">
              <a:avLst/>
            </a:prstGeom>
            <a:solidFill>
              <a:schemeClr val="accent1">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1600" dirty="0">
                  <a:solidFill>
                    <a:srgbClr val="000000"/>
                  </a:solidFill>
                  <a:latin typeface="微软雅黑" charset="0"/>
                  <a:ea typeface="微软雅黑" charset="0"/>
                  <a:sym typeface="+mn-ea"/>
                </a:rPr>
                <a:t>passwd</a:t>
              </a:r>
              <a:endParaRPr lang="zh-CN" altLang="en-US" sz="1600" dirty="0">
                <a:solidFill>
                  <a:srgbClr val="000000"/>
                </a:solidFill>
                <a:latin typeface="微软雅黑" charset="0"/>
                <a:ea typeface="微软雅黑" charset="0"/>
                <a:sym typeface="+mn-ea"/>
              </a:endParaRPr>
            </a:p>
          </p:txBody>
        </p:sp>
      </p:grpSp>
      <p:sp>
        <p:nvSpPr>
          <p:cNvPr id="54" name="圆柱形 57">
            <a:extLst>
              <a:ext uri="{FF2B5EF4-FFF2-40B4-BE49-F238E27FC236}">
                <a16:creationId xmlns:a16="http://schemas.microsoft.com/office/drawing/2014/main" id="{85E5E2E8-4AED-7C4E-AF0A-E50A4EB70DE7}"/>
              </a:ext>
            </a:extLst>
          </p:cNvPr>
          <p:cNvSpPr/>
          <p:nvPr/>
        </p:nvSpPr>
        <p:spPr>
          <a:xfrm>
            <a:off x="9093300" y="11610603"/>
            <a:ext cx="1534784" cy="983755"/>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mn-ea"/>
              </a:rPr>
              <a:t>redis</a:t>
            </a:r>
            <a:endParaRPr lang="zh-CN" altLang="en-US" sz="2800" dirty="0">
              <a:solidFill>
                <a:srgbClr val="000000"/>
              </a:solidFill>
              <a:latin typeface="微软雅黑" charset="0"/>
              <a:ea typeface="微软雅黑" charset="0"/>
              <a:sym typeface="+mn-ea"/>
            </a:endParaRPr>
          </a:p>
        </p:txBody>
      </p:sp>
      <p:sp>
        <p:nvSpPr>
          <p:cNvPr id="55" name="圆柱形 57">
            <a:extLst>
              <a:ext uri="{FF2B5EF4-FFF2-40B4-BE49-F238E27FC236}">
                <a16:creationId xmlns:a16="http://schemas.microsoft.com/office/drawing/2014/main" id="{EE4C7EAD-0112-1A47-93DD-3900B34C027A}"/>
              </a:ext>
            </a:extLst>
          </p:cNvPr>
          <p:cNvSpPr/>
          <p:nvPr/>
        </p:nvSpPr>
        <p:spPr>
          <a:xfrm>
            <a:off x="11593615" y="11594673"/>
            <a:ext cx="1534784" cy="983755"/>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mn-ea"/>
              </a:rPr>
              <a:t>Tidb</a:t>
            </a:r>
          </a:p>
        </p:txBody>
      </p:sp>
      <p:sp>
        <p:nvSpPr>
          <p:cNvPr id="56" name="文本框 55">
            <a:extLst>
              <a:ext uri="{FF2B5EF4-FFF2-40B4-BE49-F238E27FC236}">
                <a16:creationId xmlns:a16="http://schemas.microsoft.com/office/drawing/2014/main" id="{CEB11503-F59B-DD44-AE3F-A7B78F596AB8}"/>
              </a:ext>
            </a:extLst>
          </p:cNvPr>
          <p:cNvSpPr txBox="1"/>
          <p:nvPr/>
        </p:nvSpPr>
        <p:spPr>
          <a:xfrm>
            <a:off x="1998214" y="7984741"/>
            <a:ext cx="112851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存储配置</a:t>
            </a:r>
          </a:p>
        </p:txBody>
      </p:sp>
      <p:sp>
        <p:nvSpPr>
          <p:cNvPr id="58" name="文本框 57">
            <a:extLst>
              <a:ext uri="{FF2B5EF4-FFF2-40B4-BE49-F238E27FC236}">
                <a16:creationId xmlns:a16="http://schemas.microsoft.com/office/drawing/2014/main" id="{C31BA5B1-84F2-E84A-8E35-ACA191B11532}"/>
              </a:ext>
            </a:extLst>
          </p:cNvPr>
          <p:cNvSpPr txBox="1"/>
          <p:nvPr/>
        </p:nvSpPr>
        <p:spPr>
          <a:xfrm>
            <a:off x="1998214" y="10948950"/>
            <a:ext cx="87203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存储层</a:t>
            </a:r>
          </a:p>
        </p:txBody>
      </p:sp>
      <p:cxnSp>
        <p:nvCxnSpPr>
          <p:cNvPr id="5" name="直线连接符 4">
            <a:extLst>
              <a:ext uri="{FF2B5EF4-FFF2-40B4-BE49-F238E27FC236}">
                <a16:creationId xmlns:a16="http://schemas.microsoft.com/office/drawing/2014/main" id="{8F5FC819-8C4C-F847-B716-CC3405EEA9C7}"/>
              </a:ext>
            </a:extLst>
          </p:cNvPr>
          <p:cNvCxnSpPr>
            <a:cxnSpLocks/>
          </p:cNvCxnSpPr>
          <p:nvPr/>
        </p:nvCxnSpPr>
        <p:spPr>
          <a:xfrm>
            <a:off x="2094708" y="7754830"/>
            <a:ext cx="16902107" cy="0"/>
          </a:xfrm>
          <a:prstGeom prst="line">
            <a:avLst/>
          </a:prstGeom>
          <a:noFill/>
          <a:ln w="19050" cap="flat">
            <a:solidFill>
              <a:schemeClr val="bg1">
                <a:lumMod val="5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59" name="直线连接符 58">
            <a:extLst>
              <a:ext uri="{FF2B5EF4-FFF2-40B4-BE49-F238E27FC236}">
                <a16:creationId xmlns:a16="http://schemas.microsoft.com/office/drawing/2014/main" id="{C1BA47B2-FE8D-5640-90FB-77AB6B9475A3}"/>
              </a:ext>
            </a:extLst>
          </p:cNvPr>
          <p:cNvCxnSpPr>
            <a:cxnSpLocks/>
          </p:cNvCxnSpPr>
          <p:nvPr/>
        </p:nvCxnSpPr>
        <p:spPr>
          <a:xfrm>
            <a:off x="2090626" y="10721868"/>
            <a:ext cx="16906189" cy="0"/>
          </a:xfrm>
          <a:prstGeom prst="line">
            <a:avLst/>
          </a:prstGeom>
          <a:noFill/>
          <a:ln w="19050" cap="flat">
            <a:solidFill>
              <a:schemeClr val="bg1">
                <a:lumMod val="50000"/>
              </a:schemeClr>
            </a:solidFill>
            <a:prstDash val="dash"/>
            <a:miter lim="400000"/>
          </a:ln>
          <a:effectLst/>
          <a:sp3d/>
        </p:spPr>
        <p:style>
          <a:lnRef idx="0">
            <a:scrgbClr r="0" g="0" b="0"/>
          </a:lnRef>
          <a:fillRef idx="0">
            <a:scrgbClr r="0" g="0" b="0"/>
          </a:fillRef>
          <a:effectRef idx="0">
            <a:scrgbClr r="0" g="0" b="0"/>
          </a:effectRef>
          <a:fontRef idx="none"/>
        </p:style>
      </p:cxnSp>
      <p:cxnSp>
        <p:nvCxnSpPr>
          <p:cNvPr id="12" name="直线连接符 11">
            <a:extLst>
              <a:ext uri="{FF2B5EF4-FFF2-40B4-BE49-F238E27FC236}">
                <a16:creationId xmlns:a16="http://schemas.microsoft.com/office/drawing/2014/main" id="{92F7AA3F-CB16-ED44-9380-B0DAB83FBBFD}"/>
              </a:ext>
            </a:extLst>
          </p:cNvPr>
          <p:cNvCxnSpPr>
            <a:stCxn id="9" idx="2"/>
          </p:cNvCxnSpPr>
          <p:nvPr/>
        </p:nvCxnSpPr>
        <p:spPr>
          <a:xfrm>
            <a:off x="6266654" y="7073331"/>
            <a:ext cx="6" cy="352881"/>
          </a:xfrm>
          <a:prstGeom prst="line">
            <a:avLst/>
          </a:prstGeom>
          <a:noFill/>
          <a:ln w="25400" cap="flat">
            <a:solidFill>
              <a:schemeClr val="bg1">
                <a:lumMod val="50000"/>
              </a:schemeClr>
            </a:solidFill>
            <a:prstDash val="sysDot"/>
            <a:miter lim="400000"/>
          </a:ln>
          <a:effectLst/>
          <a:sp3d/>
        </p:spPr>
        <p:style>
          <a:lnRef idx="0">
            <a:scrgbClr r="0" g="0" b="0"/>
          </a:lnRef>
          <a:fillRef idx="0">
            <a:scrgbClr r="0" g="0" b="0"/>
          </a:fillRef>
          <a:effectRef idx="0">
            <a:scrgbClr r="0" g="0" b="0"/>
          </a:effectRef>
          <a:fontRef idx="none"/>
        </p:style>
      </p:cxnSp>
      <p:cxnSp>
        <p:nvCxnSpPr>
          <p:cNvPr id="62" name="直线连接符 61">
            <a:extLst>
              <a:ext uri="{FF2B5EF4-FFF2-40B4-BE49-F238E27FC236}">
                <a16:creationId xmlns:a16="http://schemas.microsoft.com/office/drawing/2014/main" id="{E840D6F0-26F0-4447-8846-BA2731EB305C}"/>
              </a:ext>
            </a:extLst>
          </p:cNvPr>
          <p:cNvCxnSpPr/>
          <p:nvPr/>
        </p:nvCxnSpPr>
        <p:spPr>
          <a:xfrm>
            <a:off x="9462661" y="7080767"/>
            <a:ext cx="6" cy="352881"/>
          </a:xfrm>
          <a:prstGeom prst="line">
            <a:avLst/>
          </a:prstGeom>
          <a:noFill/>
          <a:ln w="25400" cap="flat">
            <a:solidFill>
              <a:schemeClr val="bg1">
                <a:lumMod val="50000"/>
              </a:schemeClr>
            </a:solidFill>
            <a:prstDash val="sysDot"/>
            <a:miter lim="400000"/>
          </a:ln>
          <a:effectLst/>
          <a:sp3d/>
        </p:spPr>
        <p:style>
          <a:lnRef idx="0">
            <a:scrgbClr r="0" g="0" b="0"/>
          </a:lnRef>
          <a:fillRef idx="0">
            <a:scrgbClr r="0" g="0" b="0"/>
          </a:fillRef>
          <a:effectRef idx="0">
            <a:scrgbClr r="0" g="0" b="0"/>
          </a:effectRef>
          <a:fontRef idx="none"/>
        </p:style>
      </p:cxnSp>
      <p:cxnSp>
        <p:nvCxnSpPr>
          <p:cNvPr id="61" name="直线连接符 60">
            <a:extLst>
              <a:ext uri="{FF2B5EF4-FFF2-40B4-BE49-F238E27FC236}">
                <a16:creationId xmlns:a16="http://schemas.microsoft.com/office/drawing/2014/main" id="{49189B76-1B74-724B-BEE4-694AD1DAC88C}"/>
              </a:ext>
            </a:extLst>
          </p:cNvPr>
          <p:cNvCxnSpPr/>
          <p:nvPr/>
        </p:nvCxnSpPr>
        <p:spPr>
          <a:xfrm>
            <a:off x="6266654" y="7426212"/>
            <a:ext cx="3196007" cy="0"/>
          </a:xfrm>
          <a:prstGeom prst="line">
            <a:avLst/>
          </a:prstGeom>
          <a:noFill/>
          <a:ln w="25400" cap="flat">
            <a:solidFill>
              <a:schemeClr val="bg1">
                <a:lumMod val="50000"/>
              </a:schemeClr>
            </a:solidFill>
            <a:prstDash val="sysDot"/>
            <a:miter lim="400000"/>
          </a:ln>
          <a:effectLst/>
          <a:sp3d/>
        </p:spPr>
        <p:style>
          <a:lnRef idx="0">
            <a:scrgbClr r="0" g="0" b="0"/>
          </a:lnRef>
          <a:fillRef idx="0">
            <a:scrgbClr r="0" g="0" b="0"/>
          </a:fillRef>
          <a:effectRef idx="0">
            <a:scrgbClr r="0" g="0" b="0"/>
          </a:effectRef>
          <a:fontRef idx="none"/>
        </p:style>
      </p:cxnSp>
      <p:cxnSp>
        <p:nvCxnSpPr>
          <p:cNvPr id="195" name="肘形连接符 194">
            <a:extLst>
              <a:ext uri="{FF2B5EF4-FFF2-40B4-BE49-F238E27FC236}">
                <a16:creationId xmlns:a16="http://schemas.microsoft.com/office/drawing/2014/main" id="{C1109F91-FC02-7F46-BFB5-ABF69CE6A536}"/>
              </a:ext>
            </a:extLst>
          </p:cNvPr>
          <p:cNvCxnSpPr>
            <a:cxnSpLocks/>
          </p:cNvCxnSpPr>
          <p:nvPr/>
        </p:nvCxnSpPr>
        <p:spPr>
          <a:xfrm rot="5400000">
            <a:off x="6237650" y="7824604"/>
            <a:ext cx="1542801" cy="760889"/>
          </a:xfrm>
          <a:prstGeom prst="bentConnector3">
            <a:avLst/>
          </a:prstGeom>
          <a:noFill/>
          <a:ln w="25400" cap="flat">
            <a:solidFill>
              <a:schemeClr val="bg1">
                <a:lumMod val="50000"/>
              </a:schemeClr>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199" name="肘形连接符 198">
            <a:extLst>
              <a:ext uri="{FF2B5EF4-FFF2-40B4-BE49-F238E27FC236}">
                <a16:creationId xmlns:a16="http://schemas.microsoft.com/office/drawing/2014/main" id="{8B549571-7082-6643-991C-ABA56C4FBC1C}"/>
              </a:ext>
            </a:extLst>
          </p:cNvPr>
          <p:cNvCxnSpPr>
            <a:cxnSpLocks/>
            <a:stCxn id="10" idx="2"/>
            <a:endCxn id="45" idx="0"/>
          </p:cNvCxnSpPr>
          <p:nvPr/>
        </p:nvCxnSpPr>
        <p:spPr>
          <a:xfrm rot="16200000" flipH="1">
            <a:off x="10749651" y="4117897"/>
            <a:ext cx="1937994" cy="7848862"/>
          </a:xfrm>
          <a:prstGeom prst="bentConnector3">
            <a:avLst>
              <a:gd name="adj1" fmla="val 56636"/>
            </a:avLst>
          </a:prstGeom>
          <a:noFill/>
          <a:ln w="22225" cap="flat">
            <a:solidFill>
              <a:schemeClr val="bg1">
                <a:lumMod val="50000"/>
              </a:schemeClr>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02" name="直线箭头连接符 201">
            <a:extLst>
              <a:ext uri="{FF2B5EF4-FFF2-40B4-BE49-F238E27FC236}">
                <a16:creationId xmlns:a16="http://schemas.microsoft.com/office/drawing/2014/main" id="{440F91E7-54BF-2940-8664-333901F6BF64}"/>
              </a:ext>
            </a:extLst>
          </p:cNvPr>
          <p:cNvCxnSpPr>
            <a:cxnSpLocks/>
            <a:stCxn id="27" idx="3"/>
          </p:cNvCxnSpPr>
          <p:nvPr/>
        </p:nvCxnSpPr>
        <p:spPr>
          <a:xfrm>
            <a:off x="9252747" y="9143416"/>
            <a:ext cx="2465901" cy="0"/>
          </a:xfrm>
          <a:prstGeom prst="straightConnector1">
            <a:avLst/>
          </a:prstGeom>
          <a:noFill/>
          <a:ln w="19050" cap="flat">
            <a:solidFill>
              <a:schemeClr val="bg1">
                <a:lumMod val="5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77" name="直线箭头连接符 76">
            <a:extLst>
              <a:ext uri="{FF2B5EF4-FFF2-40B4-BE49-F238E27FC236}">
                <a16:creationId xmlns:a16="http://schemas.microsoft.com/office/drawing/2014/main" id="{B4F56319-05F3-8D46-A9DC-890BC7D8D8FB}"/>
              </a:ext>
            </a:extLst>
          </p:cNvPr>
          <p:cNvCxnSpPr>
            <a:cxnSpLocks/>
          </p:cNvCxnSpPr>
          <p:nvPr/>
        </p:nvCxnSpPr>
        <p:spPr>
          <a:xfrm>
            <a:off x="9257506" y="9510129"/>
            <a:ext cx="2465901" cy="0"/>
          </a:xfrm>
          <a:prstGeom prst="straightConnector1">
            <a:avLst/>
          </a:prstGeom>
          <a:noFill/>
          <a:ln w="19050" cap="flat">
            <a:solidFill>
              <a:schemeClr val="bg1">
                <a:lumMod val="50000"/>
              </a:schemeClr>
            </a:solidFill>
            <a:prstDash val="dash"/>
            <a:miter lim="400000"/>
            <a:tailEnd type="triangle"/>
          </a:ln>
          <a:effectLst/>
          <a:sp3d/>
        </p:spPr>
        <p:style>
          <a:lnRef idx="0">
            <a:scrgbClr r="0" g="0" b="0"/>
          </a:lnRef>
          <a:fillRef idx="0">
            <a:scrgbClr r="0" g="0" b="0"/>
          </a:fillRef>
          <a:effectRef idx="0">
            <a:scrgbClr r="0" g="0" b="0"/>
          </a:effectRef>
          <a:fontRef idx="none"/>
        </p:style>
      </p:cxnSp>
      <p:cxnSp>
        <p:nvCxnSpPr>
          <p:cNvPr id="78" name="直线箭头连接符 77">
            <a:extLst>
              <a:ext uri="{FF2B5EF4-FFF2-40B4-BE49-F238E27FC236}">
                <a16:creationId xmlns:a16="http://schemas.microsoft.com/office/drawing/2014/main" id="{B0FCBDEA-108E-A24C-8789-A5640416D19B}"/>
              </a:ext>
            </a:extLst>
          </p:cNvPr>
          <p:cNvCxnSpPr>
            <a:cxnSpLocks/>
          </p:cNvCxnSpPr>
          <p:nvPr/>
        </p:nvCxnSpPr>
        <p:spPr>
          <a:xfrm>
            <a:off x="9252746" y="9855738"/>
            <a:ext cx="2465901" cy="0"/>
          </a:xfrm>
          <a:prstGeom prst="straightConnector1">
            <a:avLst/>
          </a:prstGeom>
          <a:noFill/>
          <a:ln w="19050" cap="flat">
            <a:solidFill>
              <a:schemeClr val="bg1">
                <a:lumMod val="50000"/>
              </a:schemeClr>
            </a:solidFill>
            <a:prstDash val="dash"/>
            <a:miter lim="400000"/>
            <a:tailEnd type="triangle"/>
          </a:ln>
          <a:effectLst/>
          <a:sp3d/>
        </p:spPr>
        <p:style>
          <a:lnRef idx="0">
            <a:scrgbClr r="0" g="0" b="0"/>
          </a:lnRef>
          <a:fillRef idx="0">
            <a:scrgbClr r="0" g="0" b="0"/>
          </a:fillRef>
          <a:effectRef idx="0">
            <a:scrgbClr r="0" g="0" b="0"/>
          </a:effectRef>
          <a:fontRef idx="none"/>
        </p:style>
      </p:cxnSp>
      <p:sp>
        <p:nvSpPr>
          <p:cNvPr id="205" name="文本框 204">
            <a:extLst>
              <a:ext uri="{FF2B5EF4-FFF2-40B4-BE49-F238E27FC236}">
                <a16:creationId xmlns:a16="http://schemas.microsoft.com/office/drawing/2014/main" id="{8785D896-69AF-4342-8970-7B772BA42361}"/>
              </a:ext>
            </a:extLst>
          </p:cNvPr>
          <p:cNvSpPr txBox="1"/>
          <p:nvPr/>
        </p:nvSpPr>
        <p:spPr>
          <a:xfrm>
            <a:off x="6744313" y="8287415"/>
            <a:ext cx="274113"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400" b="0" i="0" u="none" strike="noStrike" cap="none" spc="0" normalizeH="0" baseline="0" dirty="0">
                <a:ln>
                  <a:noFill/>
                </a:ln>
                <a:solidFill>
                  <a:srgbClr val="FF0000"/>
                </a:solidFill>
                <a:effectLst/>
                <a:uFillTx/>
                <a:latin typeface="Helvetica"/>
                <a:ea typeface="Helvetica"/>
                <a:cs typeface="Helvetica"/>
                <a:sym typeface="Helvetica"/>
              </a:rPr>
              <a:t>1</a:t>
            </a:r>
            <a:endParaRPr kumimoji="0" lang="zh-CN" altLang="en-US" sz="2400" b="0" i="0" u="none" strike="noStrike" cap="none" spc="0" normalizeH="0" baseline="0" dirty="0">
              <a:ln>
                <a:noFill/>
              </a:ln>
              <a:solidFill>
                <a:srgbClr val="FF0000"/>
              </a:solidFill>
              <a:effectLst/>
              <a:uFillTx/>
              <a:latin typeface="Helvetica"/>
              <a:ea typeface="Helvetica"/>
              <a:cs typeface="Helvetica"/>
              <a:sym typeface="Helvetica"/>
            </a:endParaRPr>
          </a:p>
        </p:txBody>
      </p:sp>
      <p:sp>
        <p:nvSpPr>
          <p:cNvPr id="81" name="文本框 80">
            <a:extLst>
              <a:ext uri="{FF2B5EF4-FFF2-40B4-BE49-F238E27FC236}">
                <a16:creationId xmlns:a16="http://schemas.microsoft.com/office/drawing/2014/main" id="{D07DF2E4-F12B-D848-B918-F63DF8A35E43}"/>
              </a:ext>
            </a:extLst>
          </p:cNvPr>
          <p:cNvSpPr txBox="1"/>
          <p:nvPr/>
        </p:nvSpPr>
        <p:spPr>
          <a:xfrm>
            <a:off x="10040130" y="8682470"/>
            <a:ext cx="2741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400" dirty="0">
                <a:solidFill>
                  <a:srgbClr val="FF0000"/>
                </a:solidFill>
              </a:rPr>
              <a:t>2</a:t>
            </a:r>
            <a:endParaRPr kumimoji="0" lang="zh-CN" altLang="en-US" sz="2400" b="0" i="0" u="none" strike="noStrike" cap="none" spc="0" normalizeH="0" baseline="0" dirty="0">
              <a:ln>
                <a:noFill/>
              </a:ln>
              <a:solidFill>
                <a:srgbClr val="FF0000"/>
              </a:solidFill>
              <a:effectLst/>
              <a:uFillTx/>
              <a:latin typeface="Helvetica"/>
              <a:ea typeface="Helvetica"/>
              <a:cs typeface="Helvetica"/>
              <a:sym typeface="Helvetica"/>
            </a:endParaRPr>
          </a:p>
        </p:txBody>
      </p:sp>
      <p:sp>
        <p:nvSpPr>
          <p:cNvPr id="82" name="文本框 81">
            <a:extLst>
              <a:ext uri="{FF2B5EF4-FFF2-40B4-BE49-F238E27FC236}">
                <a16:creationId xmlns:a16="http://schemas.microsoft.com/office/drawing/2014/main" id="{F5CF9366-A0C2-4749-AED1-5E93D246D09A}"/>
              </a:ext>
            </a:extLst>
          </p:cNvPr>
          <p:cNvSpPr txBox="1"/>
          <p:nvPr/>
        </p:nvSpPr>
        <p:spPr>
          <a:xfrm>
            <a:off x="15221730" y="8337267"/>
            <a:ext cx="274114"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400" dirty="0">
                <a:solidFill>
                  <a:srgbClr val="FF0000"/>
                </a:solidFill>
              </a:rPr>
              <a:t>3</a:t>
            </a:r>
            <a:endParaRPr kumimoji="0" lang="zh-CN" altLang="en-US" sz="2400" b="0" i="0" u="none" strike="noStrike" cap="none" spc="0" normalizeH="0" baseline="0" dirty="0">
              <a:ln>
                <a:noFill/>
              </a:ln>
              <a:solidFill>
                <a:srgbClr val="FF0000"/>
              </a:solidFill>
              <a:effectLst/>
              <a:uFillTx/>
              <a:latin typeface="Helvetica"/>
              <a:ea typeface="Helvetica"/>
              <a:cs typeface="Helvetica"/>
              <a:sym typeface="Helvetica"/>
            </a:endParaRPr>
          </a:p>
        </p:txBody>
      </p:sp>
      <p:cxnSp>
        <p:nvCxnSpPr>
          <p:cNvPr id="207" name="直线箭头连接符 206">
            <a:extLst>
              <a:ext uri="{FF2B5EF4-FFF2-40B4-BE49-F238E27FC236}">
                <a16:creationId xmlns:a16="http://schemas.microsoft.com/office/drawing/2014/main" id="{E9F76D16-81B1-3147-9C99-8A0A5B9F09B2}"/>
              </a:ext>
            </a:extLst>
          </p:cNvPr>
          <p:cNvCxnSpPr>
            <a:cxnSpLocks/>
          </p:cNvCxnSpPr>
          <p:nvPr/>
        </p:nvCxnSpPr>
        <p:spPr>
          <a:xfrm>
            <a:off x="7238781" y="10276617"/>
            <a:ext cx="9522" cy="1125566"/>
          </a:xfrm>
          <a:prstGeom prst="straightConnector1">
            <a:avLst/>
          </a:prstGeom>
          <a:noFill/>
          <a:ln w="25400" cap="flat">
            <a:solidFill>
              <a:schemeClr val="bg1">
                <a:lumMod val="50000"/>
              </a:schemeClr>
            </a:solidFill>
            <a:prstDash val="sysDash"/>
            <a:miter lim="400000"/>
            <a:tailEnd type="triangle"/>
          </a:ln>
          <a:effectLst/>
          <a:sp3d/>
        </p:spPr>
        <p:style>
          <a:lnRef idx="0">
            <a:scrgbClr r="0" g="0" b="0"/>
          </a:lnRef>
          <a:fillRef idx="0">
            <a:scrgbClr r="0" g="0" b="0"/>
          </a:fillRef>
          <a:effectRef idx="0">
            <a:scrgbClr r="0" g="0" b="0"/>
          </a:effectRef>
          <a:fontRef idx="none"/>
        </p:style>
      </p:cxnSp>
      <p:cxnSp>
        <p:nvCxnSpPr>
          <p:cNvPr id="212" name="肘形连接符 211">
            <a:extLst>
              <a:ext uri="{FF2B5EF4-FFF2-40B4-BE49-F238E27FC236}">
                <a16:creationId xmlns:a16="http://schemas.microsoft.com/office/drawing/2014/main" id="{FC163C45-1271-144E-9A3E-51595A639D5C}"/>
              </a:ext>
            </a:extLst>
          </p:cNvPr>
          <p:cNvCxnSpPr/>
          <p:nvPr/>
        </p:nvCxnSpPr>
        <p:spPr>
          <a:xfrm rot="10800000" flipV="1">
            <a:off x="10177188" y="10262329"/>
            <a:ext cx="5465889" cy="1139854"/>
          </a:xfrm>
          <a:prstGeom prst="bentConnector3">
            <a:avLst>
              <a:gd name="adj1" fmla="val 99926"/>
            </a:avLst>
          </a:prstGeom>
          <a:noFill/>
          <a:ln w="25400" cap="flat">
            <a:solidFill>
              <a:schemeClr val="bg1">
                <a:lumMod val="50000"/>
              </a:schemeClr>
            </a:solidFill>
            <a:prstDash val="sysDash"/>
            <a:miter lim="400000"/>
            <a:tailEnd type="triangle"/>
          </a:ln>
          <a:effectLst/>
          <a:sp3d/>
        </p:spPr>
        <p:style>
          <a:lnRef idx="0">
            <a:scrgbClr r="0" g="0" b="0"/>
          </a:lnRef>
          <a:fillRef idx="0">
            <a:scrgbClr r="0" g="0" b="0"/>
          </a:fillRef>
          <a:effectRef idx="0">
            <a:scrgbClr r="0" g="0" b="0"/>
          </a:effectRef>
          <a:fontRef idx="none"/>
        </p:style>
      </p:cxnSp>
      <p:grpSp>
        <p:nvGrpSpPr>
          <p:cNvPr id="246" name="组合 245">
            <a:extLst>
              <a:ext uri="{FF2B5EF4-FFF2-40B4-BE49-F238E27FC236}">
                <a16:creationId xmlns:a16="http://schemas.microsoft.com/office/drawing/2014/main" id="{ED13FC96-688E-834B-BB94-70194D5E2CBC}"/>
              </a:ext>
            </a:extLst>
          </p:cNvPr>
          <p:cNvGrpSpPr/>
          <p:nvPr/>
        </p:nvGrpSpPr>
        <p:grpSpPr>
          <a:xfrm>
            <a:off x="5674500" y="3667010"/>
            <a:ext cx="8372383" cy="1685729"/>
            <a:chOff x="6075944" y="10937837"/>
            <a:chExt cx="8372383" cy="1685729"/>
          </a:xfrm>
        </p:grpSpPr>
        <p:grpSp>
          <p:nvGrpSpPr>
            <p:cNvPr id="220" name="组合 219">
              <a:extLst>
                <a:ext uri="{FF2B5EF4-FFF2-40B4-BE49-F238E27FC236}">
                  <a16:creationId xmlns:a16="http://schemas.microsoft.com/office/drawing/2014/main" id="{B204C9F9-407A-2D40-A887-F61991ECDFC9}"/>
                </a:ext>
              </a:extLst>
            </p:cNvPr>
            <p:cNvGrpSpPr/>
            <p:nvPr/>
          </p:nvGrpSpPr>
          <p:grpSpPr>
            <a:xfrm>
              <a:off x="6075944" y="10937837"/>
              <a:ext cx="8372383" cy="268395"/>
              <a:chOff x="6075944" y="10937837"/>
              <a:chExt cx="8372383" cy="268395"/>
            </a:xfrm>
          </p:grpSpPr>
          <p:sp>
            <p:nvSpPr>
              <p:cNvPr id="219" name="矩形 218">
                <a:extLst>
                  <a:ext uri="{FF2B5EF4-FFF2-40B4-BE49-F238E27FC236}">
                    <a16:creationId xmlns:a16="http://schemas.microsoft.com/office/drawing/2014/main" id="{465D6CCB-59DE-BB45-9EFB-B14924BC143B}"/>
                  </a:ext>
                </a:extLst>
              </p:cNvPr>
              <p:cNvSpPr/>
              <p:nvPr/>
            </p:nvSpPr>
            <p:spPr>
              <a:xfrm>
                <a:off x="651744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7" name="矩形 96">
                <a:extLst>
                  <a:ext uri="{FF2B5EF4-FFF2-40B4-BE49-F238E27FC236}">
                    <a16:creationId xmlns:a16="http://schemas.microsoft.com/office/drawing/2014/main" id="{FD663D56-F5EC-EE40-9ABB-F0F2ABB80E70}"/>
                  </a:ext>
                </a:extLst>
              </p:cNvPr>
              <p:cNvSpPr/>
              <p:nvPr/>
            </p:nvSpPr>
            <p:spPr>
              <a:xfrm>
                <a:off x="695893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8" name="矩形 97">
                <a:extLst>
                  <a:ext uri="{FF2B5EF4-FFF2-40B4-BE49-F238E27FC236}">
                    <a16:creationId xmlns:a16="http://schemas.microsoft.com/office/drawing/2014/main" id="{C8EE9FE5-9A41-B143-8AE8-D695E3AF7390}"/>
                  </a:ext>
                </a:extLst>
              </p:cNvPr>
              <p:cNvSpPr/>
              <p:nvPr/>
            </p:nvSpPr>
            <p:spPr>
              <a:xfrm>
                <a:off x="740043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9" name="矩形 98">
                <a:extLst>
                  <a:ext uri="{FF2B5EF4-FFF2-40B4-BE49-F238E27FC236}">
                    <a16:creationId xmlns:a16="http://schemas.microsoft.com/office/drawing/2014/main" id="{054E4718-AAB0-9A48-BB31-FC9A5556A1A1}"/>
                  </a:ext>
                </a:extLst>
              </p:cNvPr>
              <p:cNvSpPr/>
              <p:nvPr/>
            </p:nvSpPr>
            <p:spPr>
              <a:xfrm>
                <a:off x="784193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0" name="矩形 99">
                <a:extLst>
                  <a:ext uri="{FF2B5EF4-FFF2-40B4-BE49-F238E27FC236}">
                    <a16:creationId xmlns:a16="http://schemas.microsoft.com/office/drawing/2014/main" id="{0E09FEF6-2DDC-D441-B90B-EBDFA0A7678B}"/>
                  </a:ext>
                </a:extLst>
              </p:cNvPr>
              <p:cNvSpPr/>
              <p:nvPr/>
            </p:nvSpPr>
            <p:spPr>
              <a:xfrm>
                <a:off x="828342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1" name="矩形 100">
                <a:extLst>
                  <a:ext uri="{FF2B5EF4-FFF2-40B4-BE49-F238E27FC236}">
                    <a16:creationId xmlns:a16="http://schemas.microsoft.com/office/drawing/2014/main" id="{9440055A-6349-144A-9B4A-E69D0AAE72F1}"/>
                  </a:ext>
                </a:extLst>
              </p:cNvPr>
              <p:cNvSpPr/>
              <p:nvPr/>
            </p:nvSpPr>
            <p:spPr>
              <a:xfrm>
                <a:off x="872492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2" name="矩形 101">
                <a:extLst>
                  <a:ext uri="{FF2B5EF4-FFF2-40B4-BE49-F238E27FC236}">
                    <a16:creationId xmlns:a16="http://schemas.microsoft.com/office/drawing/2014/main" id="{FD6C99B8-FA04-E64E-B011-4ABEB34B56E2}"/>
                  </a:ext>
                </a:extLst>
              </p:cNvPr>
              <p:cNvSpPr/>
              <p:nvPr/>
            </p:nvSpPr>
            <p:spPr>
              <a:xfrm>
                <a:off x="916642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3" name="矩形 102">
                <a:extLst>
                  <a:ext uri="{FF2B5EF4-FFF2-40B4-BE49-F238E27FC236}">
                    <a16:creationId xmlns:a16="http://schemas.microsoft.com/office/drawing/2014/main" id="{59F0F731-6348-FA40-9C7A-A401ABC0E509}"/>
                  </a:ext>
                </a:extLst>
              </p:cNvPr>
              <p:cNvSpPr/>
              <p:nvPr/>
            </p:nvSpPr>
            <p:spPr>
              <a:xfrm>
                <a:off x="9607920"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4" name="矩形 103">
                <a:extLst>
                  <a:ext uri="{FF2B5EF4-FFF2-40B4-BE49-F238E27FC236}">
                    <a16:creationId xmlns:a16="http://schemas.microsoft.com/office/drawing/2014/main" id="{52EEDC9E-1660-0F4B-A2DE-F5F4DA00B738}"/>
                  </a:ext>
                </a:extLst>
              </p:cNvPr>
              <p:cNvSpPr/>
              <p:nvPr/>
            </p:nvSpPr>
            <p:spPr>
              <a:xfrm>
                <a:off x="10049417"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5" name="矩形 104">
                <a:extLst>
                  <a:ext uri="{FF2B5EF4-FFF2-40B4-BE49-F238E27FC236}">
                    <a16:creationId xmlns:a16="http://schemas.microsoft.com/office/drawing/2014/main" id="{9B03BB67-7966-E248-8096-33A32E28C524}"/>
                  </a:ext>
                </a:extLst>
              </p:cNvPr>
              <p:cNvSpPr/>
              <p:nvPr/>
            </p:nvSpPr>
            <p:spPr>
              <a:xfrm>
                <a:off x="10490914"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6" name="矩形 105">
                <a:extLst>
                  <a:ext uri="{FF2B5EF4-FFF2-40B4-BE49-F238E27FC236}">
                    <a16:creationId xmlns:a16="http://schemas.microsoft.com/office/drawing/2014/main" id="{79381168-5E43-E349-8EFB-B3E81965BD82}"/>
                  </a:ext>
                </a:extLst>
              </p:cNvPr>
              <p:cNvSpPr/>
              <p:nvPr/>
            </p:nvSpPr>
            <p:spPr>
              <a:xfrm>
                <a:off x="1093241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7" name="矩形 106">
                <a:extLst>
                  <a:ext uri="{FF2B5EF4-FFF2-40B4-BE49-F238E27FC236}">
                    <a16:creationId xmlns:a16="http://schemas.microsoft.com/office/drawing/2014/main" id="{A93D6150-BB14-B843-B16D-71DE7210C3E7}"/>
                  </a:ext>
                </a:extLst>
              </p:cNvPr>
              <p:cNvSpPr/>
              <p:nvPr/>
            </p:nvSpPr>
            <p:spPr>
              <a:xfrm>
                <a:off x="1137390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8" name="矩形 107">
                <a:extLst>
                  <a:ext uri="{FF2B5EF4-FFF2-40B4-BE49-F238E27FC236}">
                    <a16:creationId xmlns:a16="http://schemas.microsoft.com/office/drawing/2014/main" id="{73886AFD-2D3E-E849-8312-F7A5709950E4}"/>
                  </a:ext>
                </a:extLst>
              </p:cNvPr>
              <p:cNvSpPr/>
              <p:nvPr/>
            </p:nvSpPr>
            <p:spPr>
              <a:xfrm>
                <a:off x="1181540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09" name="矩形 108">
                <a:extLst>
                  <a:ext uri="{FF2B5EF4-FFF2-40B4-BE49-F238E27FC236}">
                    <a16:creationId xmlns:a16="http://schemas.microsoft.com/office/drawing/2014/main" id="{70EB0EC0-5AB1-CD42-BD51-F60F4FFF57A6}"/>
                  </a:ext>
                </a:extLst>
              </p:cNvPr>
              <p:cNvSpPr/>
              <p:nvPr/>
            </p:nvSpPr>
            <p:spPr>
              <a:xfrm>
                <a:off x="1225690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0" name="矩形 109">
                <a:extLst>
                  <a:ext uri="{FF2B5EF4-FFF2-40B4-BE49-F238E27FC236}">
                    <a16:creationId xmlns:a16="http://schemas.microsoft.com/office/drawing/2014/main" id="{7318032D-F761-644B-9A79-617821FE0030}"/>
                  </a:ext>
                </a:extLst>
              </p:cNvPr>
              <p:cNvSpPr/>
              <p:nvPr/>
            </p:nvSpPr>
            <p:spPr>
              <a:xfrm>
                <a:off x="1269839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1" name="矩形 110">
                <a:extLst>
                  <a:ext uri="{FF2B5EF4-FFF2-40B4-BE49-F238E27FC236}">
                    <a16:creationId xmlns:a16="http://schemas.microsoft.com/office/drawing/2014/main" id="{291E5DD1-D767-E64E-B728-DAFB1E8CD5A3}"/>
                  </a:ext>
                </a:extLst>
              </p:cNvPr>
              <p:cNvSpPr/>
              <p:nvPr/>
            </p:nvSpPr>
            <p:spPr>
              <a:xfrm>
                <a:off x="1313989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2" name="矩形 111">
                <a:extLst>
                  <a:ext uri="{FF2B5EF4-FFF2-40B4-BE49-F238E27FC236}">
                    <a16:creationId xmlns:a16="http://schemas.microsoft.com/office/drawing/2014/main" id="{A55297C5-C20E-7C4B-ABA9-FA2775C00377}"/>
                  </a:ext>
                </a:extLst>
              </p:cNvPr>
              <p:cNvSpPr/>
              <p:nvPr/>
            </p:nvSpPr>
            <p:spPr>
              <a:xfrm>
                <a:off x="1358139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3" name="矩形 112">
                <a:extLst>
                  <a:ext uri="{FF2B5EF4-FFF2-40B4-BE49-F238E27FC236}">
                    <a16:creationId xmlns:a16="http://schemas.microsoft.com/office/drawing/2014/main" id="{01FEC090-3D51-2A48-8CD3-657BAB8EB306}"/>
                  </a:ext>
                </a:extLst>
              </p:cNvPr>
              <p:cNvSpPr/>
              <p:nvPr/>
            </p:nvSpPr>
            <p:spPr>
              <a:xfrm>
                <a:off x="1402288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4" name="矩形 113">
                <a:extLst>
                  <a:ext uri="{FF2B5EF4-FFF2-40B4-BE49-F238E27FC236}">
                    <a16:creationId xmlns:a16="http://schemas.microsoft.com/office/drawing/2014/main" id="{CE7063AE-5845-7E45-96F1-F71495385ECC}"/>
                  </a:ext>
                </a:extLst>
              </p:cNvPr>
              <p:cNvSpPr/>
              <p:nvPr/>
            </p:nvSpPr>
            <p:spPr>
              <a:xfrm>
                <a:off x="6075944" y="10949057"/>
                <a:ext cx="425441" cy="257175"/>
              </a:xfrm>
              <a:prstGeom prst="rect">
                <a:avLst/>
              </a:prstGeom>
              <a:solidFill>
                <a:schemeClr val="tx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116" name="组合 115">
              <a:extLst>
                <a:ext uri="{FF2B5EF4-FFF2-40B4-BE49-F238E27FC236}">
                  <a16:creationId xmlns:a16="http://schemas.microsoft.com/office/drawing/2014/main" id="{7B59F5DE-88BB-B343-8FC6-63538DF9AD23}"/>
                </a:ext>
              </a:extLst>
            </p:cNvPr>
            <p:cNvGrpSpPr/>
            <p:nvPr/>
          </p:nvGrpSpPr>
          <p:grpSpPr>
            <a:xfrm>
              <a:off x="6075944" y="11221304"/>
              <a:ext cx="8372383" cy="268395"/>
              <a:chOff x="6075944" y="10937837"/>
              <a:chExt cx="8372383" cy="268395"/>
            </a:xfrm>
          </p:grpSpPr>
          <p:sp>
            <p:nvSpPr>
              <p:cNvPr id="117" name="矩形 116">
                <a:extLst>
                  <a:ext uri="{FF2B5EF4-FFF2-40B4-BE49-F238E27FC236}">
                    <a16:creationId xmlns:a16="http://schemas.microsoft.com/office/drawing/2014/main" id="{8D8DE1CA-B20D-6048-A9C2-4C3C47D15E32}"/>
                  </a:ext>
                </a:extLst>
              </p:cNvPr>
              <p:cNvSpPr/>
              <p:nvPr/>
            </p:nvSpPr>
            <p:spPr>
              <a:xfrm>
                <a:off x="651744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8" name="矩形 117">
                <a:extLst>
                  <a:ext uri="{FF2B5EF4-FFF2-40B4-BE49-F238E27FC236}">
                    <a16:creationId xmlns:a16="http://schemas.microsoft.com/office/drawing/2014/main" id="{ED530F56-63CF-A043-9E24-E56290BA1267}"/>
                  </a:ext>
                </a:extLst>
              </p:cNvPr>
              <p:cNvSpPr/>
              <p:nvPr/>
            </p:nvSpPr>
            <p:spPr>
              <a:xfrm>
                <a:off x="695893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19" name="矩形 118">
                <a:extLst>
                  <a:ext uri="{FF2B5EF4-FFF2-40B4-BE49-F238E27FC236}">
                    <a16:creationId xmlns:a16="http://schemas.microsoft.com/office/drawing/2014/main" id="{7FC70092-6E14-3B42-8176-4A58234E32FA}"/>
                  </a:ext>
                </a:extLst>
              </p:cNvPr>
              <p:cNvSpPr/>
              <p:nvPr/>
            </p:nvSpPr>
            <p:spPr>
              <a:xfrm>
                <a:off x="740043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0" name="矩形 119">
                <a:extLst>
                  <a:ext uri="{FF2B5EF4-FFF2-40B4-BE49-F238E27FC236}">
                    <a16:creationId xmlns:a16="http://schemas.microsoft.com/office/drawing/2014/main" id="{1B8DAB17-05AE-4C4E-8C71-DD7B416F530E}"/>
                  </a:ext>
                </a:extLst>
              </p:cNvPr>
              <p:cNvSpPr/>
              <p:nvPr/>
            </p:nvSpPr>
            <p:spPr>
              <a:xfrm>
                <a:off x="784193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1" name="矩形 120">
                <a:extLst>
                  <a:ext uri="{FF2B5EF4-FFF2-40B4-BE49-F238E27FC236}">
                    <a16:creationId xmlns:a16="http://schemas.microsoft.com/office/drawing/2014/main" id="{D91AD966-8B9C-9F40-9661-ED1E721E3EB4}"/>
                  </a:ext>
                </a:extLst>
              </p:cNvPr>
              <p:cNvSpPr/>
              <p:nvPr/>
            </p:nvSpPr>
            <p:spPr>
              <a:xfrm>
                <a:off x="828342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2" name="矩形 121">
                <a:extLst>
                  <a:ext uri="{FF2B5EF4-FFF2-40B4-BE49-F238E27FC236}">
                    <a16:creationId xmlns:a16="http://schemas.microsoft.com/office/drawing/2014/main" id="{AEEAB6F8-DBBF-6845-8C90-DF813C2BE4BE}"/>
                  </a:ext>
                </a:extLst>
              </p:cNvPr>
              <p:cNvSpPr/>
              <p:nvPr/>
            </p:nvSpPr>
            <p:spPr>
              <a:xfrm>
                <a:off x="872492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3" name="矩形 122">
                <a:extLst>
                  <a:ext uri="{FF2B5EF4-FFF2-40B4-BE49-F238E27FC236}">
                    <a16:creationId xmlns:a16="http://schemas.microsoft.com/office/drawing/2014/main" id="{45676C94-04BD-CE4B-9546-A6FB8FBC14F4}"/>
                  </a:ext>
                </a:extLst>
              </p:cNvPr>
              <p:cNvSpPr/>
              <p:nvPr/>
            </p:nvSpPr>
            <p:spPr>
              <a:xfrm>
                <a:off x="916642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4" name="矩形 123">
                <a:extLst>
                  <a:ext uri="{FF2B5EF4-FFF2-40B4-BE49-F238E27FC236}">
                    <a16:creationId xmlns:a16="http://schemas.microsoft.com/office/drawing/2014/main" id="{FEAD6571-5B1C-F94F-A4E5-B72CBEEC42D1}"/>
                  </a:ext>
                </a:extLst>
              </p:cNvPr>
              <p:cNvSpPr/>
              <p:nvPr/>
            </p:nvSpPr>
            <p:spPr>
              <a:xfrm>
                <a:off x="9607920"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5" name="矩形 124">
                <a:extLst>
                  <a:ext uri="{FF2B5EF4-FFF2-40B4-BE49-F238E27FC236}">
                    <a16:creationId xmlns:a16="http://schemas.microsoft.com/office/drawing/2014/main" id="{90D05D1D-8D5C-A140-BC27-C8E5536600CC}"/>
                  </a:ext>
                </a:extLst>
              </p:cNvPr>
              <p:cNvSpPr/>
              <p:nvPr/>
            </p:nvSpPr>
            <p:spPr>
              <a:xfrm>
                <a:off x="10049417"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6" name="矩形 125">
                <a:extLst>
                  <a:ext uri="{FF2B5EF4-FFF2-40B4-BE49-F238E27FC236}">
                    <a16:creationId xmlns:a16="http://schemas.microsoft.com/office/drawing/2014/main" id="{7D3F95E7-E482-7F4B-9868-BAC35FF443D5}"/>
                  </a:ext>
                </a:extLst>
              </p:cNvPr>
              <p:cNvSpPr/>
              <p:nvPr/>
            </p:nvSpPr>
            <p:spPr>
              <a:xfrm>
                <a:off x="10490914"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7" name="矩形 126">
                <a:extLst>
                  <a:ext uri="{FF2B5EF4-FFF2-40B4-BE49-F238E27FC236}">
                    <a16:creationId xmlns:a16="http://schemas.microsoft.com/office/drawing/2014/main" id="{DB7CB596-D3FC-3142-88E6-246BCBB9A954}"/>
                  </a:ext>
                </a:extLst>
              </p:cNvPr>
              <p:cNvSpPr/>
              <p:nvPr/>
            </p:nvSpPr>
            <p:spPr>
              <a:xfrm>
                <a:off x="1093241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8" name="矩形 127">
                <a:extLst>
                  <a:ext uri="{FF2B5EF4-FFF2-40B4-BE49-F238E27FC236}">
                    <a16:creationId xmlns:a16="http://schemas.microsoft.com/office/drawing/2014/main" id="{734EAFED-6107-E544-9817-DCC5779EEDA1}"/>
                  </a:ext>
                </a:extLst>
              </p:cNvPr>
              <p:cNvSpPr/>
              <p:nvPr/>
            </p:nvSpPr>
            <p:spPr>
              <a:xfrm>
                <a:off x="1137390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29" name="矩形 128">
                <a:extLst>
                  <a:ext uri="{FF2B5EF4-FFF2-40B4-BE49-F238E27FC236}">
                    <a16:creationId xmlns:a16="http://schemas.microsoft.com/office/drawing/2014/main" id="{660839AE-EC62-744D-85C8-DFE5CF02F02D}"/>
                  </a:ext>
                </a:extLst>
              </p:cNvPr>
              <p:cNvSpPr/>
              <p:nvPr/>
            </p:nvSpPr>
            <p:spPr>
              <a:xfrm>
                <a:off x="1181540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0" name="矩形 129">
                <a:extLst>
                  <a:ext uri="{FF2B5EF4-FFF2-40B4-BE49-F238E27FC236}">
                    <a16:creationId xmlns:a16="http://schemas.microsoft.com/office/drawing/2014/main" id="{97AD8AF6-F8CE-9547-85A6-F9079482191D}"/>
                  </a:ext>
                </a:extLst>
              </p:cNvPr>
              <p:cNvSpPr/>
              <p:nvPr/>
            </p:nvSpPr>
            <p:spPr>
              <a:xfrm>
                <a:off x="1225690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1" name="矩形 130">
                <a:extLst>
                  <a:ext uri="{FF2B5EF4-FFF2-40B4-BE49-F238E27FC236}">
                    <a16:creationId xmlns:a16="http://schemas.microsoft.com/office/drawing/2014/main" id="{AEB179EE-FE01-B346-ADEF-73B7C277FE72}"/>
                  </a:ext>
                </a:extLst>
              </p:cNvPr>
              <p:cNvSpPr/>
              <p:nvPr/>
            </p:nvSpPr>
            <p:spPr>
              <a:xfrm>
                <a:off x="1269839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2" name="矩形 131">
                <a:extLst>
                  <a:ext uri="{FF2B5EF4-FFF2-40B4-BE49-F238E27FC236}">
                    <a16:creationId xmlns:a16="http://schemas.microsoft.com/office/drawing/2014/main" id="{90298F85-3EB4-F943-B1BA-5BF1CF64CB17}"/>
                  </a:ext>
                </a:extLst>
              </p:cNvPr>
              <p:cNvSpPr/>
              <p:nvPr/>
            </p:nvSpPr>
            <p:spPr>
              <a:xfrm>
                <a:off x="1313989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3" name="矩形 132">
                <a:extLst>
                  <a:ext uri="{FF2B5EF4-FFF2-40B4-BE49-F238E27FC236}">
                    <a16:creationId xmlns:a16="http://schemas.microsoft.com/office/drawing/2014/main" id="{43CCBA81-89B8-EE43-B8A6-5868516D6AAD}"/>
                  </a:ext>
                </a:extLst>
              </p:cNvPr>
              <p:cNvSpPr/>
              <p:nvPr/>
            </p:nvSpPr>
            <p:spPr>
              <a:xfrm>
                <a:off x="1358139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4" name="矩形 133">
                <a:extLst>
                  <a:ext uri="{FF2B5EF4-FFF2-40B4-BE49-F238E27FC236}">
                    <a16:creationId xmlns:a16="http://schemas.microsoft.com/office/drawing/2014/main" id="{B6CDD650-7160-E842-BEAC-E081BB8D3C2B}"/>
                  </a:ext>
                </a:extLst>
              </p:cNvPr>
              <p:cNvSpPr/>
              <p:nvPr/>
            </p:nvSpPr>
            <p:spPr>
              <a:xfrm>
                <a:off x="1402288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5" name="矩形 134">
                <a:extLst>
                  <a:ext uri="{FF2B5EF4-FFF2-40B4-BE49-F238E27FC236}">
                    <a16:creationId xmlns:a16="http://schemas.microsoft.com/office/drawing/2014/main" id="{2F048A04-5790-8F4A-9E0E-B001481529BE}"/>
                  </a:ext>
                </a:extLst>
              </p:cNvPr>
              <p:cNvSpPr/>
              <p:nvPr/>
            </p:nvSpPr>
            <p:spPr>
              <a:xfrm>
                <a:off x="6075944" y="10949057"/>
                <a:ext cx="425441" cy="257175"/>
              </a:xfrm>
              <a:prstGeom prst="rect">
                <a:avLst/>
              </a:prstGeom>
              <a:solidFill>
                <a:schemeClr val="tx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136" name="组合 135">
              <a:extLst>
                <a:ext uri="{FF2B5EF4-FFF2-40B4-BE49-F238E27FC236}">
                  <a16:creationId xmlns:a16="http://schemas.microsoft.com/office/drawing/2014/main" id="{FE2D797C-3F95-1348-A9C8-9511456C6264}"/>
                </a:ext>
              </a:extLst>
            </p:cNvPr>
            <p:cNvGrpSpPr/>
            <p:nvPr/>
          </p:nvGrpSpPr>
          <p:grpSpPr>
            <a:xfrm>
              <a:off x="6075944" y="11504771"/>
              <a:ext cx="8372383" cy="268395"/>
              <a:chOff x="6075944" y="10937837"/>
              <a:chExt cx="8372383" cy="268395"/>
            </a:xfrm>
          </p:grpSpPr>
          <p:sp>
            <p:nvSpPr>
              <p:cNvPr id="137" name="矩形 136">
                <a:extLst>
                  <a:ext uri="{FF2B5EF4-FFF2-40B4-BE49-F238E27FC236}">
                    <a16:creationId xmlns:a16="http://schemas.microsoft.com/office/drawing/2014/main" id="{8A5F1FA7-C842-C549-9219-9EC179473FB2}"/>
                  </a:ext>
                </a:extLst>
              </p:cNvPr>
              <p:cNvSpPr/>
              <p:nvPr/>
            </p:nvSpPr>
            <p:spPr>
              <a:xfrm>
                <a:off x="651744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8" name="矩形 137">
                <a:extLst>
                  <a:ext uri="{FF2B5EF4-FFF2-40B4-BE49-F238E27FC236}">
                    <a16:creationId xmlns:a16="http://schemas.microsoft.com/office/drawing/2014/main" id="{99C2340C-B36F-CF4A-B881-BDEF287293AA}"/>
                  </a:ext>
                </a:extLst>
              </p:cNvPr>
              <p:cNvSpPr/>
              <p:nvPr/>
            </p:nvSpPr>
            <p:spPr>
              <a:xfrm>
                <a:off x="695893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39" name="矩形 138">
                <a:extLst>
                  <a:ext uri="{FF2B5EF4-FFF2-40B4-BE49-F238E27FC236}">
                    <a16:creationId xmlns:a16="http://schemas.microsoft.com/office/drawing/2014/main" id="{0C4C5C0D-9A4E-D144-BF98-1D90B6CC6E7A}"/>
                  </a:ext>
                </a:extLst>
              </p:cNvPr>
              <p:cNvSpPr/>
              <p:nvPr/>
            </p:nvSpPr>
            <p:spPr>
              <a:xfrm>
                <a:off x="740043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0" name="矩形 139">
                <a:extLst>
                  <a:ext uri="{FF2B5EF4-FFF2-40B4-BE49-F238E27FC236}">
                    <a16:creationId xmlns:a16="http://schemas.microsoft.com/office/drawing/2014/main" id="{D206F1D2-E479-A543-AA52-EEA33F665447}"/>
                  </a:ext>
                </a:extLst>
              </p:cNvPr>
              <p:cNvSpPr/>
              <p:nvPr/>
            </p:nvSpPr>
            <p:spPr>
              <a:xfrm>
                <a:off x="784193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1" name="矩形 140">
                <a:extLst>
                  <a:ext uri="{FF2B5EF4-FFF2-40B4-BE49-F238E27FC236}">
                    <a16:creationId xmlns:a16="http://schemas.microsoft.com/office/drawing/2014/main" id="{69364DAD-B63A-5A44-80DA-7D27BE0D0D4C}"/>
                  </a:ext>
                </a:extLst>
              </p:cNvPr>
              <p:cNvSpPr/>
              <p:nvPr/>
            </p:nvSpPr>
            <p:spPr>
              <a:xfrm>
                <a:off x="828342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2" name="矩形 141">
                <a:extLst>
                  <a:ext uri="{FF2B5EF4-FFF2-40B4-BE49-F238E27FC236}">
                    <a16:creationId xmlns:a16="http://schemas.microsoft.com/office/drawing/2014/main" id="{D33DECDC-461B-4B40-B652-64217300C845}"/>
                  </a:ext>
                </a:extLst>
              </p:cNvPr>
              <p:cNvSpPr/>
              <p:nvPr/>
            </p:nvSpPr>
            <p:spPr>
              <a:xfrm>
                <a:off x="872492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3" name="矩形 142">
                <a:extLst>
                  <a:ext uri="{FF2B5EF4-FFF2-40B4-BE49-F238E27FC236}">
                    <a16:creationId xmlns:a16="http://schemas.microsoft.com/office/drawing/2014/main" id="{7186ACC8-1C76-C440-A91E-086C84D84935}"/>
                  </a:ext>
                </a:extLst>
              </p:cNvPr>
              <p:cNvSpPr/>
              <p:nvPr/>
            </p:nvSpPr>
            <p:spPr>
              <a:xfrm>
                <a:off x="916642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4" name="矩形 143">
                <a:extLst>
                  <a:ext uri="{FF2B5EF4-FFF2-40B4-BE49-F238E27FC236}">
                    <a16:creationId xmlns:a16="http://schemas.microsoft.com/office/drawing/2014/main" id="{71B778CD-8754-234E-BBFC-3139C357905A}"/>
                  </a:ext>
                </a:extLst>
              </p:cNvPr>
              <p:cNvSpPr/>
              <p:nvPr/>
            </p:nvSpPr>
            <p:spPr>
              <a:xfrm>
                <a:off x="9607920"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5" name="矩形 144">
                <a:extLst>
                  <a:ext uri="{FF2B5EF4-FFF2-40B4-BE49-F238E27FC236}">
                    <a16:creationId xmlns:a16="http://schemas.microsoft.com/office/drawing/2014/main" id="{E58271D6-3FA0-F541-857C-A02F2742CA5F}"/>
                  </a:ext>
                </a:extLst>
              </p:cNvPr>
              <p:cNvSpPr/>
              <p:nvPr/>
            </p:nvSpPr>
            <p:spPr>
              <a:xfrm>
                <a:off x="10049417"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6" name="矩形 145">
                <a:extLst>
                  <a:ext uri="{FF2B5EF4-FFF2-40B4-BE49-F238E27FC236}">
                    <a16:creationId xmlns:a16="http://schemas.microsoft.com/office/drawing/2014/main" id="{D01C4A7F-FAEE-3B4C-8DD2-4D406714D6FC}"/>
                  </a:ext>
                </a:extLst>
              </p:cNvPr>
              <p:cNvSpPr/>
              <p:nvPr/>
            </p:nvSpPr>
            <p:spPr>
              <a:xfrm>
                <a:off x="10490914"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7" name="矩形 146">
                <a:extLst>
                  <a:ext uri="{FF2B5EF4-FFF2-40B4-BE49-F238E27FC236}">
                    <a16:creationId xmlns:a16="http://schemas.microsoft.com/office/drawing/2014/main" id="{E41D0FDB-AD46-914A-9A50-9FF86DA77EEF}"/>
                  </a:ext>
                </a:extLst>
              </p:cNvPr>
              <p:cNvSpPr/>
              <p:nvPr/>
            </p:nvSpPr>
            <p:spPr>
              <a:xfrm>
                <a:off x="1093241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8" name="矩形 147">
                <a:extLst>
                  <a:ext uri="{FF2B5EF4-FFF2-40B4-BE49-F238E27FC236}">
                    <a16:creationId xmlns:a16="http://schemas.microsoft.com/office/drawing/2014/main" id="{5D2756D3-66DF-614D-9895-8E1F9575BA72}"/>
                  </a:ext>
                </a:extLst>
              </p:cNvPr>
              <p:cNvSpPr/>
              <p:nvPr/>
            </p:nvSpPr>
            <p:spPr>
              <a:xfrm>
                <a:off x="1137390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49" name="矩形 148">
                <a:extLst>
                  <a:ext uri="{FF2B5EF4-FFF2-40B4-BE49-F238E27FC236}">
                    <a16:creationId xmlns:a16="http://schemas.microsoft.com/office/drawing/2014/main" id="{BC424F4F-5FD5-7E42-B742-DFE4934E9C7C}"/>
                  </a:ext>
                </a:extLst>
              </p:cNvPr>
              <p:cNvSpPr/>
              <p:nvPr/>
            </p:nvSpPr>
            <p:spPr>
              <a:xfrm>
                <a:off x="1181540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0" name="矩形 149">
                <a:extLst>
                  <a:ext uri="{FF2B5EF4-FFF2-40B4-BE49-F238E27FC236}">
                    <a16:creationId xmlns:a16="http://schemas.microsoft.com/office/drawing/2014/main" id="{9AEEA611-329D-4C41-B782-5A1CD05A8730}"/>
                  </a:ext>
                </a:extLst>
              </p:cNvPr>
              <p:cNvSpPr/>
              <p:nvPr/>
            </p:nvSpPr>
            <p:spPr>
              <a:xfrm>
                <a:off x="1225690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1" name="矩形 150">
                <a:extLst>
                  <a:ext uri="{FF2B5EF4-FFF2-40B4-BE49-F238E27FC236}">
                    <a16:creationId xmlns:a16="http://schemas.microsoft.com/office/drawing/2014/main" id="{71DFE6F5-9996-1542-B20D-B947AC51341A}"/>
                  </a:ext>
                </a:extLst>
              </p:cNvPr>
              <p:cNvSpPr/>
              <p:nvPr/>
            </p:nvSpPr>
            <p:spPr>
              <a:xfrm>
                <a:off x="1269839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2" name="矩形 151">
                <a:extLst>
                  <a:ext uri="{FF2B5EF4-FFF2-40B4-BE49-F238E27FC236}">
                    <a16:creationId xmlns:a16="http://schemas.microsoft.com/office/drawing/2014/main" id="{4A3882C6-AFEF-B041-921D-5700EB8A37DB}"/>
                  </a:ext>
                </a:extLst>
              </p:cNvPr>
              <p:cNvSpPr/>
              <p:nvPr/>
            </p:nvSpPr>
            <p:spPr>
              <a:xfrm>
                <a:off x="1313989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3" name="矩形 152">
                <a:extLst>
                  <a:ext uri="{FF2B5EF4-FFF2-40B4-BE49-F238E27FC236}">
                    <a16:creationId xmlns:a16="http://schemas.microsoft.com/office/drawing/2014/main" id="{301016C6-F2F4-9540-9B0E-539A8D326A22}"/>
                  </a:ext>
                </a:extLst>
              </p:cNvPr>
              <p:cNvSpPr/>
              <p:nvPr/>
            </p:nvSpPr>
            <p:spPr>
              <a:xfrm>
                <a:off x="1358139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4" name="矩形 153">
                <a:extLst>
                  <a:ext uri="{FF2B5EF4-FFF2-40B4-BE49-F238E27FC236}">
                    <a16:creationId xmlns:a16="http://schemas.microsoft.com/office/drawing/2014/main" id="{84027577-CA89-8341-B0F6-E2F3050280F8}"/>
                  </a:ext>
                </a:extLst>
              </p:cNvPr>
              <p:cNvSpPr/>
              <p:nvPr/>
            </p:nvSpPr>
            <p:spPr>
              <a:xfrm>
                <a:off x="1402288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5" name="矩形 154">
                <a:extLst>
                  <a:ext uri="{FF2B5EF4-FFF2-40B4-BE49-F238E27FC236}">
                    <a16:creationId xmlns:a16="http://schemas.microsoft.com/office/drawing/2014/main" id="{72D0A03A-31F4-1144-B888-A27F74A91D93}"/>
                  </a:ext>
                </a:extLst>
              </p:cNvPr>
              <p:cNvSpPr/>
              <p:nvPr/>
            </p:nvSpPr>
            <p:spPr>
              <a:xfrm>
                <a:off x="6075944" y="10949057"/>
                <a:ext cx="425441" cy="257175"/>
              </a:xfrm>
              <a:prstGeom prst="rect">
                <a:avLst/>
              </a:prstGeom>
              <a:solidFill>
                <a:schemeClr val="tx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156" name="组合 155">
              <a:extLst>
                <a:ext uri="{FF2B5EF4-FFF2-40B4-BE49-F238E27FC236}">
                  <a16:creationId xmlns:a16="http://schemas.microsoft.com/office/drawing/2014/main" id="{BA0D14B0-EEFB-F642-BA50-71A1F5F649AB}"/>
                </a:ext>
              </a:extLst>
            </p:cNvPr>
            <p:cNvGrpSpPr/>
            <p:nvPr/>
          </p:nvGrpSpPr>
          <p:grpSpPr>
            <a:xfrm>
              <a:off x="6075944" y="11788238"/>
              <a:ext cx="8372383" cy="268395"/>
              <a:chOff x="6075944" y="10937837"/>
              <a:chExt cx="8372383" cy="268395"/>
            </a:xfrm>
          </p:grpSpPr>
          <p:sp>
            <p:nvSpPr>
              <p:cNvPr id="157" name="矩形 156">
                <a:extLst>
                  <a:ext uri="{FF2B5EF4-FFF2-40B4-BE49-F238E27FC236}">
                    <a16:creationId xmlns:a16="http://schemas.microsoft.com/office/drawing/2014/main" id="{D343D761-4A32-0748-BF57-A639D7787C96}"/>
                  </a:ext>
                </a:extLst>
              </p:cNvPr>
              <p:cNvSpPr/>
              <p:nvPr/>
            </p:nvSpPr>
            <p:spPr>
              <a:xfrm>
                <a:off x="651744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8" name="矩形 157">
                <a:extLst>
                  <a:ext uri="{FF2B5EF4-FFF2-40B4-BE49-F238E27FC236}">
                    <a16:creationId xmlns:a16="http://schemas.microsoft.com/office/drawing/2014/main" id="{AFAE97CC-6BA5-4B4E-8F3D-3595861BA42B}"/>
                  </a:ext>
                </a:extLst>
              </p:cNvPr>
              <p:cNvSpPr/>
              <p:nvPr/>
            </p:nvSpPr>
            <p:spPr>
              <a:xfrm>
                <a:off x="695893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59" name="矩形 158">
                <a:extLst>
                  <a:ext uri="{FF2B5EF4-FFF2-40B4-BE49-F238E27FC236}">
                    <a16:creationId xmlns:a16="http://schemas.microsoft.com/office/drawing/2014/main" id="{AA4810A1-8868-794D-8561-CC4653C1CE6B}"/>
                  </a:ext>
                </a:extLst>
              </p:cNvPr>
              <p:cNvSpPr/>
              <p:nvPr/>
            </p:nvSpPr>
            <p:spPr>
              <a:xfrm>
                <a:off x="740043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0" name="矩形 159">
                <a:extLst>
                  <a:ext uri="{FF2B5EF4-FFF2-40B4-BE49-F238E27FC236}">
                    <a16:creationId xmlns:a16="http://schemas.microsoft.com/office/drawing/2014/main" id="{C518F9CE-20EB-CC42-AD84-28D89A00A9AB}"/>
                  </a:ext>
                </a:extLst>
              </p:cNvPr>
              <p:cNvSpPr/>
              <p:nvPr/>
            </p:nvSpPr>
            <p:spPr>
              <a:xfrm>
                <a:off x="784193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1" name="矩形 160">
                <a:extLst>
                  <a:ext uri="{FF2B5EF4-FFF2-40B4-BE49-F238E27FC236}">
                    <a16:creationId xmlns:a16="http://schemas.microsoft.com/office/drawing/2014/main" id="{E93BBEDE-361D-8240-86A8-A61DF4AE06B8}"/>
                  </a:ext>
                </a:extLst>
              </p:cNvPr>
              <p:cNvSpPr/>
              <p:nvPr/>
            </p:nvSpPr>
            <p:spPr>
              <a:xfrm>
                <a:off x="828342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2" name="矩形 161">
                <a:extLst>
                  <a:ext uri="{FF2B5EF4-FFF2-40B4-BE49-F238E27FC236}">
                    <a16:creationId xmlns:a16="http://schemas.microsoft.com/office/drawing/2014/main" id="{520775BF-E85B-7A4C-B974-7B18B4872443}"/>
                  </a:ext>
                </a:extLst>
              </p:cNvPr>
              <p:cNvSpPr/>
              <p:nvPr/>
            </p:nvSpPr>
            <p:spPr>
              <a:xfrm>
                <a:off x="872492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3" name="矩形 162">
                <a:extLst>
                  <a:ext uri="{FF2B5EF4-FFF2-40B4-BE49-F238E27FC236}">
                    <a16:creationId xmlns:a16="http://schemas.microsoft.com/office/drawing/2014/main" id="{B05E711F-B5E0-9B46-98AB-91DF30F7A8BB}"/>
                  </a:ext>
                </a:extLst>
              </p:cNvPr>
              <p:cNvSpPr/>
              <p:nvPr/>
            </p:nvSpPr>
            <p:spPr>
              <a:xfrm>
                <a:off x="916642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4" name="矩形 163">
                <a:extLst>
                  <a:ext uri="{FF2B5EF4-FFF2-40B4-BE49-F238E27FC236}">
                    <a16:creationId xmlns:a16="http://schemas.microsoft.com/office/drawing/2014/main" id="{CCB1B0F3-9B35-DC4C-AEAC-9715069D9D25}"/>
                  </a:ext>
                </a:extLst>
              </p:cNvPr>
              <p:cNvSpPr/>
              <p:nvPr/>
            </p:nvSpPr>
            <p:spPr>
              <a:xfrm>
                <a:off x="9607920"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5" name="矩形 164">
                <a:extLst>
                  <a:ext uri="{FF2B5EF4-FFF2-40B4-BE49-F238E27FC236}">
                    <a16:creationId xmlns:a16="http://schemas.microsoft.com/office/drawing/2014/main" id="{576E9B70-AA9B-4D43-A458-B12B0B932240}"/>
                  </a:ext>
                </a:extLst>
              </p:cNvPr>
              <p:cNvSpPr/>
              <p:nvPr/>
            </p:nvSpPr>
            <p:spPr>
              <a:xfrm>
                <a:off x="10049417"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6" name="矩形 165">
                <a:extLst>
                  <a:ext uri="{FF2B5EF4-FFF2-40B4-BE49-F238E27FC236}">
                    <a16:creationId xmlns:a16="http://schemas.microsoft.com/office/drawing/2014/main" id="{3CA85B2A-BB8F-4F42-8790-8C8CB461F623}"/>
                  </a:ext>
                </a:extLst>
              </p:cNvPr>
              <p:cNvSpPr/>
              <p:nvPr/>
            </p:nvSpPr>
            <p:spPr>
              <a:xfrm>
                <a:off x="10490914"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7" name="矩形 166">
                <a:extLst>
                  <a:ext uri="{FF2B5EF4-FFF2-40B4-BE49-F238E27FC236}">
                    <a16:creationId xmlns:a16="http://schemas.microsoft.com/office/drawing/2014/main" id="{7E3DE77E-89A4-2F4B-88AD-34664BDC2577}"/>
                  </a:ext>
                </a:extLst>
              </p:cNvPr>
              <p:cNvSpPr/>
              <p:nvPr/>
            </p:nvSpPr>
            <p:spPr>
              <a:xfrm>
                <a:off x="1093241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8" name="矩形 167">
                <a:extLst>
                  <a:ext uri="{FF2B5EF4-FFF2-40B4-BE49-F238E27FC236}">
                    <a16:creationId xmlns:a16="http://schemas.microsoft.com/office/drawing/2014/main" id="{FBD654F8-3407-3B43-AAA1-FDDCBD8E1ACE}"/>
                  </a:ext>
                </a:extLst>
              </p:cNvPr>
              <p:cNvSpPr/>
              <p:nvPr/>
            </p:nvSpPr>
            <p:spPr>
              <a:xfrm>
                <a:off x="1137390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9" name="矩形 168">
                <a:extLst>
                  <a:ext uri="{FF2B5EF4-FFF2-40B4-BE49-F238E27FC236}">
                    <a16:creationId xmlns:a16="http://schemas.microsoft.com/office/drawing/2014/main" id="{6D6BA1F9-6CAD-5341-A672-A3E6F2596376}"/>
                  </a:ext>
                </a:extLst>
              </p:cNvPr>
              <p:cNvSpPr/>
              <p:nvPr/>
            </p:nvSpPr>
            <p:spPr>
              <a:xfrm>
                <a:off x="1181540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0" name="矩形 169">
                <a:extLst>
                  <a:ext uri="{FF2B5EF4-FFF2-40B4-BE49-F238E27FC236}">
                    <a16:creationId xmlns:a16="http://schemas.microsoft.com/office/drawing/2014/main" id="{875FB9CE-1C90-F44D-A663-6BEC770857FF}"/>
                  </a:ext>
                </a:extLst>
              </p:cNvPr>
              <p:cNvSpPr/>
              <p:nvPr/>
            </p:nvSpPr>
            <p:spPr>
              <a:xfrm>
                <a:off x="1225690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1" name="矩形 170">
                <a:extLst>
                  <a:ext uri="{FF2B5EF4-FFF2-40B4-BE49-F238E27FC236}">
                    <a16:creationId xmlns:a16="http://schemas.microsoft.com/office/drawing/2014/main" id="{B3570D18-D326-AE49-A89F-9545EB469AD2}"/>
                  </a:ext>
                </a:extLst>
              </p:cNvPr>
              <p:cNvSpPr/>
              <p:nvPr/>
            </p:nvSpPr>
            <p:spPr>
              <a:xfrm>
                <a:off x="1269839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2" name="矩形 171">
                <a:extLst>
                  <a:ext uri="{FF2B5EF4-FFF2-40B4-BE49-F238E27FC236}">
                    <a16:creationId xmlns:a16="http://schemas.microsoft.com/office/drawing/2014/main" id="{F6F4D252-615E-3B45-B77F-8D25CCB062D4}"/>
                  </a:ext>
                </a:extLst>
              </p:cNvPr>
              <p:cNvSpPr/>
              <p:nvPr/>
            </p:nvSpPr>
            <p:spPr>
              <a:xfrm>
                <a:off x="1313989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3" name="矩形 172">
                <a:extLst>
                  <a:ext uri="{FF2B5EF4-FFF2-40B4-BE49-F238E27FC236}">
                    <a16:creationId xmlns:a16="http://schemas.microsoft.com/office/drawing/2014/main" id="{7EE78286-BE41-454C-B588-089775CE82A5}"/>
                  </a:ext>
                </a:extLst>
              </p:cNvPr>
              <p:cNvSpPr/>
              <p:nvPr/>
            </p:nvSpPr>
            <p:spPr>
              <a:xfrm>
                <a:off x="1358139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4" name="矩形 173">
                <a:extLst>
                  <a:ext uri="{FF2B5EF4-FFF2-40B4-BE49-F238E27FC236}">
                    <a16:creationId xmlns:a16="http://schemas.microsoft.com/office/drawing/2014/main" id="{8C8F6F13-1C69-8546-99E8-ED69BA4439E9}"/>
                  </a:ext>
                </a:extLst>
              </p:cNvPr>
              <p:cNvSpPr/>
              <p:nvPr/>
            </p:nvSpPr>
            <p:spPr>
              <a:xfrm>
                <a:off x="1402288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5" name="矩形 174">
                <a:extLst>
                  <a:ext uri="{FF2B5EF4-FFF2-40B4-BE49-F238E27FC236}">
                    <a16:creationId xmlns:a16="http://schemas.microsoft.com/office/drawing/2014/main" id="{93044AA3-4D3A-0443-BF77-0B91214C62E7}"/>
                  </a:ext>
                </a:extLst>
              </p:cNvPr>
              <p:cNvSpPr/>
              <p:nvPr/>
            </p:nvSpPr>
            <p:spPr>
              <a:xfrm>
                <a:off x="6075944" y="10949057"/>
                <a:ext cx="425441" cy="257175"/>
              </a:xfrm>
              <a:prstGeom prst="rect">
                <a:avLst/>
              </a:prstGeom>
              <a:solidFill>
                <a:schemeClr val="tx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176" name="组合 175">
              <a:extLst>
                <a:ext uri="{FF2B5EF4-FFF2-40B4-BE49-F238E27FC236}">
                  <a16:creationId xmlns:a16="http://schemas.microsoft.com/office/drawing/2014/main" id="{B5550C85-C26B-9549-BE73-2A62448EBC76}"/>
                </a:ext>
              </a:extLst>
            </p:cNvPr>
            <p:cNvGrpSpPr/>
            <p:nvPr/>
          </p:nvGrpSpPr>
          <p:grpSpPr>
            <a:xfrm>
              <a:off x="6075944" y="12071705"/>
              <a:ext cx="8372383" cy="268395"/>
              <a:chOff x="6075944" y="10937837"/>
              <a:chExt cx="8372383" cy="268395"/>
            </a:xfrm>
          </p:grpSpPr>
          <p:sp>
            <p:nvSpPr>
              <p:cNvPr id="177" name="矩形 176">
                <a:extLst>
                  <a:ext uri="{FF2B5EF4-FFF2-40B4-BE49-F238E27FC236}">
                    <a16:creationId xmlns:a16="http://schemas.microsoft.com/office/drawing/2014/main" id="{EB3D11CA-0CE3-5A4E-88A4-123EC8507B8D}"/>
                  </a:ext>
                </a:extLst>
              </p:cNvPr>
              <p:cNvSpPr/>
              <p:nvPr/>
            </p:nvSpPr>
            <p:spPr>
              <a:xfrm>
                <a:off x="651744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8" name="矩形 177">
                <a:extLst>
                  <a:ext uri="{FF2B5EF4-FFF2-40B4-BE49-F238E27FC236}">
                    <a16:creationId xmlns:a16="http://schemas.microsoft.com/office/drawing/2014/main" id="{96AAB54B-0710-0747-A85A-CDC320C75AB1}"/>
                  </a:ext>
                </a:extLst>
              </p:cNvPr>
              <p:cNvSpPr/>
              <p:nvPr/>
            </p:nvSpPr>
            <p:spPr>
              <a:xfrm>
                <a:off x="695893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79" name="矩形 178">
                <a:extLst>
                  <a:ext uri="{FF2B5EF4-FFF2-40B4-BE49-F238E27FC236}">
                    <a16:creationId xmlns:a16="http://schemas.microsoft.com/office/drawing/2014/main" id="{F7ACDDC7-1260-834B-B95B-673FA04CEAA9}"/>
                  </a:ext>
                </a:extLst>
              </p:cNvPr>
              <p:cNvSpPr/>
              <p:nvPr/>
            </p:nvSpPr>
            <p:spPr>
              <a:xfrm>
                <a:off x="740043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0" name="矩形 179">
                <a:extLst>
                  <a:ext uri="{FF2B5EF4-FFF2-40B4-BE49-F238E27FC236}">
                    <a16:creationId xmlns:a16="http://schemas.microsoft.com/office/drawing/2014/main" id="{43ABD1A2-19A2-8647-AB54-D1C66B216367}"/>
                  </a:ext>
                </a:extLst>
              </p:cNvPr>
              <p:cNvSpPr/>
              <p:nvPr/>
            </p:nvSpPr>
            <p:spPr>
              <a:xfrm>
                <a:off x="784193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1" name="矩形 180">
                <a:extLst>
                  <a:ext uri="{FF2B5EF4-FFF2-40B4-BE49-F238E27FC236}">
                    <a16:creationId xmlns:a16="http://schemas.microsoft.com/office/drawing/2014/main" id="{9C474843-77A2-A543-8A71-FC6747463FC7}"/>
                  </a:ext>
                </a:extLst>
              </p:cNvPr>
              <p:cNvSpPr/>
              <p:nvPr/>
            </p:nvSpPr>
            <p:spPr>
              <a:xfrm>
                <a:off x="828342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2" name="矩形 181">
                <a:extLst>
                  <a:ext uri="{FF2B5EF4-FFF2-40B4-BE49-F238E27FC236}">
                    <a16:creationId xmlns:a16="http://schemas.microsoft.com/office/drawing/2014/main" id="{A9BDF7A1-D851-5B4B-B783-3F3486F45819}"/>
                  </a:ext>
                </a:extLst>
              </p:cNvPr>
              <p:cNvSpPr/>
              <p:nvPr/>
            </p:nvSpPr>
            <p:spPr>
              <a:xfrm>
                <a:off x="872492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3" name="矩形 182">
                <a:extLst>
                  <a:ext uri="{FF2B5EF4-FFF2-40B4-BE49-F238E27FC236}">
                    <a16:creationId xmlns:a16="http://schemas.microsoft.com/office/drawing/2014/main" id="{56E45253-0792-2143-BBE6-DFBE43C33514}"/>
                  </a:ext>
                </a:extLst>
              </p:cNvPr>
              <p:cNvSpPr/>
              <p:nvPr/>
            </p:nvSpPr>
            <p:spPr>
              <a:xfrm>
                <a:off x="916642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4" name="矩形 183">
                <a:extLst>
                  <a:ext uri="{FF2B5EF4-FFF2-40B4-BE49-F238E27FC236}">
                    <a16:creationId xmlns:a16="http://schemas.microsoft.com/office/drawing/2014/main" id="{5D12C8DE-D3D4-4044-90E1-F0EBC3EFA77D}"/>
                  </a:ext>
                </a:extLst>
              </p:cNvPr>
              <p:cNvSpPr/>
              <p:nvPr/>
            </p:nvSpPr>
            <p:spPr>
              <a:xfrm>
                <a:off x="9607920"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5" name="矩形 184">
                <a:extLst>
                  <a:ext uri="{FF2B5EF4-FFF2-40B4-BE49-F238E27FC236}">
                    <a16:creationId xmlns:a16="http://schemas.microsoft.com/office/drawing/2014/main" id="{01BEDBE2-A6C3-1F4F-A681-739C74DB18F2}"/>
                  </a:ext>
                </a:extLst>
              </p:cNvPr>
              <p:cNvSpPr/>
              <p:nvPr/>
            </p:nvSpPr>
            <p:spPr>
              <a:xfrm>
                <a:off x="10049417"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6" name="矩形 185">
                <a:extLst>
                  <a:ext uri="{FF2B5EF4-FFF2-40B4-BE49-F238E27FC236}">
                    <a16:creationId xmlns:a16="http://schemas.microsoft.com/office/drawing/2014/main" id="{66316453-EACB-F346-A388-394365160C83}"/>
                  </a:ext>
                </a:extLst>
              </p:cNvPr>
              <p:cNvSpPr/>
              <p:nvPr/>
            </p:nvSpPr>
            <p:spPr>
              <a:xfrm>
                <a:off x="10490914"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7" name="矩形 186">
                <a:extLst>
                  <a:ext uri="{FF2B5EF4-FFF2-40B4-BE49-F238E27FC236}">
                    <a16:creationId xmlns:a16="http://schemas.microsoft.com/office/drawing/2014/main" id="{54A1EB54-854A-1648-9C0A-BEEAB6C16E48}"/>
                  </a:ext>
                </a:extLst>
              </p:cNvPr>
              <p:cNvSpPr/>
              <p:nvPr/>
            </p:nvSpPr>
            <p:spPr>
              <a:xfrm>
                <a:off x="1093241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8" name="矩形 187">
                <a:extLst>
                  <a:ext uri="{FF2B5EF4-FFF2-40B4-BE49-F238E27FC236}">
                    <a16:creationId xmlns:a16="http://schemas.microsoft.com/office/drawing/2014/main" id="{65AAF90E-0D40-B845-84EA-83F14085385A}"/>
                  </a:ext>
                </a:extLst>
              </p:cNvPr>
              <p:cNvSpPr/>
              <p:nvPr/>
            </p:nvSpPr>
            <p:spPr>
              <a:xfrm>
                <a:off x="1137390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89" name="矩形 188">
                <a:extLst>
                  <a:ext uri="{FF2B5EF4-FFF2-40B4-BE49-F238E27FC236}">
                    <a16:creationId xmlns:a16="http://schemas.microsoft.com/office/drawing/2014/main" id="{562A103D-3FF5-8340-A327-6861911A9BA9}"/>
                  </a:ext>
                </a:extLst>
              </p:cNvPr>
              <p:cNvSpPr/>
              <p:nvPr/>
            </p:nvSpPr>
            <p:spPr>
              <a:xfrm>
                <a:off x="1181540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0" name="矩形 189">
                <a:extLst>
                  <a:ext uri="{FF2B5EF4-FFF2-40B4-BE49-F238E27FC236}">
                    <a16:creationId xmlns:a16="http://schemas.microsoft.com/office/drawing/2014/main" id="{E03ABDB9-64C5-2549-8278-2479814D3292}"/>
                  </a:ext>
                </a:extLst>
              </p:cNvPr>
              <p:cNvSpPr/>
              <p:nvPr/>
            </p:nvSpPr>
            <p:spPr>
              <a:xfrm>
                <a:off x="1225690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91" name="矩形 190">
                <a:extLst>
                  <a:ext uri="{FF2B5EF4-FFF2-40B4-BE49-F238E27FC236}">
                    <a16:creationId xmlns:a16="http://schemas.microsoft.com/office/drawing/2014/main" id="{4E19A82C-85D1-F74D-8DB7-D7831DCB3823}"/>
                  </a:ext>
                </a:extLst>
              </p:cNvPr>
              <p:cNvSpPr/>
              <p:nvPr/>
            </p:nvSpPr>
            <p:spPr>
              <a:xfrm>
                <a:off x="1269839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1" name="矩形 220">
                <a:extLst>
                  <a:ext uri="{FF2B5EF4-FFF2-40B4-BE49-F238E27FC236}">
                    <a16:creationId xmlns:a16="http://schemas.microsoft.com/office/drawing/2014/main" id="{D8DC34A1-2E88-2D44-A5A5-D310B0742498}"/>
                  </a:ext>
                </a:extLst>
              </p:cNvPr>
              <p:cNvSpPr/>
              <p:nvPr/>
            </p:nvSpPr>
            <p:spPr>
              <a:xfrm>
                <a:off x="1313989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2" name="矩形 221">
                <a:extLst>
                  <a:ext uri="{FF2B5EF4-FFF2-40B4-BE49-F238E27FC236}">
                    <a16:creationId xmlns:a16="http://schemas.microsoft.com/office/drawing/2014/main" id="{5BBFCA1D-E5A4-7443-947E-AEBE990917F5}"/>
                  </a:ext>
                </a:extLst>
              </p:cNvPr>
              <p:cNvSpPr/>
              <p:nvPr/>
            </p:nvSpPr>
            <p:spPr>
              <a:xfrm>
                <a:off x="1358139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3" name="矩形 222">
                <a:extLst>
                  <a:ext uri="{FF2B5EF4-FFF2-40B4-BE49-F238E27FC236}">
                    <a16:creationId xmlns:a16="http://schemas.microsoft.com/office/drawing/2014/main" id="{919A82E9-9373-B840-8222-DE2B9C39FC80}"/>
                  </a:ext>
                </a:extLst>
              </p:cNvPr>
              <p:cNvSpPr/>
              <p:nvPr/>
            </p:nvSpPr>
            <p:spPr>
              <a:xfrm>
                <a:off x="1402288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4" name="矩形 223">
                <a:extLst>
                  <a:ext uri="{FF2B5EF4-FFF2-40B4-BE49-F238E27FC236}">
                    <a16:creationId xmlns:a16="http://schemas.microsoft.com/office/drawing/2014/main" id="{C5E22D36-D7A6-D64A-8D3F-C0600DB1733D}"/>
                  </a:ext>
                </a:extLst>
              </p:cNvPr>
              <p:cNvSpPr/>
              <p:nvPr/>
            </p:nvSpPr>
            <p:spPr>
              <a:xfrm>
                <a:off x="6075944" y="10949057"/>
                <a:ext cx="425441" cy="257175"/>
              </a:xfrm>
              <a:prstGeom prst="rect">
                <a:avLst/>
              </a:prstGeom>
              <a:solidFill>
                <a:schemeClr val="tx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nvGrpSpPr>
            <p:cNvPr id="225" name="组合 224">
              <a:extLst>
                <a:ext uri="{FF2B5EF4-FFF2-40B4-BE49-F238E27FC236}">
                  <a16:creationId xmlns:a16="http://schemas.microsoft.com/office/drawing/2014/main" id="{114BAFDD-2EFE-F145-B43D-3BA1F21A19DE}"/>
                </a:ext>
              </a:extLst>
            </p:cNvPr>
            <p:cNvGrpSpPr/>
            <p:nvPr/>
          </p:nvGrpSpPr>
          <p:grpSpPr>
            <a:xfrm>
              <a:off x="6075944" y="12355171"/>
              <a:ext cx="8372383" cy="268395"/>
              <a:chOff x="6075944" y="10937837"/>
              <a:chExt cx="8372383" cy="268395"/>
            </a:xfrm>
          </p:grpSpPr>
          <p:sp>
            <p:nvSpPr>
              <p:cNvPr id="226" name="矩形 225">
                <a:extLst>
                  <a:ext uri="{FF2B5EF4-FFF2-40B4-BE49-F238E27FC236}">
                    <a16:creationId xmlns:a16="http://schemas.microsoft.com/office/drawing/2014/main" id="{DC7B1969-626C-3343-A205-31A100D7C3E1}"/>
                  </a:ext>
                </a:extLst>
              </p:cNvPr>
              <p:cNvSpPr/>
              <p:nvPr/>
            </p:nvSpPr>
            <p:spPr>
              <a:xfrm>
                <a:off x="651744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7" name="矩形 226">
                <a:extLst>
                  <a:ext uri="{FF2B5EF4-FFF2-40B4-BE49-F238E27FC236}">
                    <a16:creationId xmlns:a16="http://schemas.microsoft.com/office/drawing/2014/main" id="{EA76924B-9B0A-9347-A794-1B3D45A98D7E}"/>
                  </a:ext>
                </a:extLst>
              </p:cNvPr>
              <p:cNvSpPr/>
              <p:nvPr/>
            </p:nvSpPr>
            <p:spPr>
              <a:xfrm>
                <a:off x="695893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8" name="矩形 227">
                <a:extLst>
                  <a:ext uri="{FF2B5EF4-FFF2-40B4-BE49-F238E27FC236}">
                    <a16:creationId xmlns:a16="http://schemas.microsoft.com/office/drawing/2014/main" id="{33E4BC49-F386-5349-97CE-2877E412C76D}"/>
                  </a:ext>
                </a:extLst>
              </p:cNvPr>
              <p:cNvSpPr/>
              <p:nvPr/>
            </p:nvSpPr>
            <p:spPr>
              <a:xfrm>
                <a:off x="740043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29" name="矩形 228">
                <a:extLst>
                  <a:ext uri="{FF2B5EF4-FFF2-40B4-BE49-F238E27FC236}">
                    <a16:creationId xmlns:a16="http://schemas.microsoft.com/office/drawing/2014/main" id="{DDC24CB6-71E0-4446-986A-B36437C998A9}"/>
                  </a:ext>
                </a:extLst>
              </p:cNvPr>
              <p:cNvSpPr/>
              <p:nvPr/>
            </p:nvSpPr>
            <p:spPr>
              <a:xfrm>
                <a:off x="784193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0" name="矩形 229">
                <a:extLst>
                  <a:ext uri="{FF2B5EF4-FFF2-40B4-BE49-F238E27FC236}">
                    <a16:creationId xmlns:a16="http://schemas.microsoft.com/office/drawing/2014/main" id="{B56FBD31-E915-DC4D-86A2-1E9E3846A4D5}"/>
                  </a:ext>
                </a:extLst>
              </p:cNvPr>
              <p:cNvSpPr/>
              <p:nvPr/>
            </p:nvSpPr>
            <p:spPr>
              <a:xfrm>
                <a:off x="828342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1" name="矩形 230">
                <a:extLst>
                  <a:ext uri="{FF2B5EF4-FFF2-40B4-BE49-F238E27FC236}">
                    <a16:creationId xmlns:a16="http://schemas.microsoft.com/office/drawing/2014/main" id="{266764B9-B886-6F4D-A48C-026DA86D13AD}"/>
                  </a:ext>
                </a:extLst>
              </p:cNvPr>
              <p:cNvSpPr/>
              <p:nvPr/>
            </p:nvSpPr>
            <p:spPr>
              <a:xfrm>
                <a:off x="872492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2" name="矩形 231">
                <a:extLst>
                  <a:ext uri="{FF2B5EF4-FFF2-40B4-BE49-F238E27FC236}">
                    <a16:creationId xmlns:a16="http://schemas.microsoft.com/office/drawing/2014/main" id="{05556282-63F7-C947-AE25-DE0100E01E2A}"/>
                  </a:ext>
                </a:extLst>
              </p:cNvPr>
              <p:cNvSpPr/>
              <p:nvPr/>
            </p:nvSpPr>
            <p:spPr>
              <a:xfrm>
                <a:off x="916642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3" name="矩形 232">
                <a:extLst>
                  <a:ext uri="{FF2B5EF4-FFF2-40B4-BE49-F238E27FC236}">
                    <a16:creationId xmlns:a16="http://schemas.microsoft.com/office/drawing/2014/main" id="{BAAE1EEA-040E-0A41-AA05-7385791526F0}"/>
                  </a:ext>
                </a:extLst>
              </p:cNvPr>
              <p:cNvSpPr/>
              <p:nvPr/>
            </p:nvSpPr>
            <p:spPr>
              <a:xfrm>
                <a:off x="9607920"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4" name="矩形 233">
                <a:extLst>
                  <a:ext uri="{FF2B5EF4-FFF2-40B4-BE49-F238E27FC236}">
                    <a16:creationId xmlns:a16="http://schemas.microsoft.com/office/drawing/2014/main" id="{42D5F113-94BB-B64E-979C-24E57B25AA17}"/>
                  </a:ext>
                </a:extLst>
              </p:cNvPr>
              <p:cNvSpPr/>
              <p:nvPr/>
            </p:nvSpPr>
            <p:spPr>
              <a:xfrm>
                <a:off x="10049417"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5" name="矩形 234">
                <a:extLst>
                  <a:ext uri="{FF2B5EF4-FFF2-40B4-BE49-F238E27FC236}">
                    <a16:creationId xmlns:a16="http://schemas.microsoft.com/office/drawing/2014/main" id="{4B16C18C-3A97-0F41-94F9-0495463FBF13}"/>
                  </a:ext>
                </a:extLst>
              </p:cNvPr>
              <p:cNvSpPr/>
              <p:nvPr/>
            </p:nvSpPr>
            <p:spPr>
              <a:xfrm>
                <a:off x="10490914"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6" name="矩形 235">
                <a:extLst>
                  <a:ext uri="{FF2B5EF4-FFF2-40B4-BE49-F238E27FC236}">
                    <a16:creationId xmlns:a16="http://schemas.microsoft.com/office/drawing/2014/main" id="{713656B4-FB35-E144-9F03-46F895E8DFFF}"/>
                  </a:ext>
                </a:extLst>
              </p:cNvPr>
              <p:cNvSpPr/>
              <p:nvPr/>
            </p:nvSpPr>
            <p:spPr>
              <a:xfrm>
                <a:off x="10932411"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7" name="矩形 236">
                <a:extLst>
                  <a:ext uri="{FF2B5EF4-FFF2-40B4-BE49-F238E27FC236}">
                    <a16:creationId xmlns:a16="http://schemas.microsoft.com/office/drawing/2014/main" id="{E10D3E15-F899-A346-B220-CB22F1BDC3F3}"/>
                  </a:ext>
                </a:extLst>
              </p:cNvPr>
              <p:cNvSpPr/>
              <p:nvPr/>
            </p:nvSpPr>
            <p:spPr>
              <a:xfrm>
                <a:off x="11373908"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8" name="矩形 237">
                <a:extLst>
                  <a:ext uri="{FF2B5EF4-FFF2-40B4-BE49-F238E27FC236}">
                    <a16:creationId xmlns:a16="http://schemas.microsoft.com/office/drawing/2014/main" id="{94E35B80-92D9-4F43-B65A-DC09B7F14E08}"/>
                  </a:ext>
                </a:extLst>
              </p:cNvPr>
              <p:cNvSpPr/>
              <p:nvPr/>
            </p:nvSpPr>
            <p:spPr>
              <a:xfrm>
                <a:off x="11815405"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39" name="矩形 238">
                <a:extLst>
                  <a:ext uri="{FF2B5EF4-FFF2-40B4-BE49-F238E27FC236}">
                    <a16:creationId xmlns:a16="http://schemas.microsoft.com/office/drawing/2014/main" id="{01180935-32AF-114A-A184-0B01C646B601}"/>
                  </a:ext>
                </a:extLst>
              </p:cNvPr>
              <p:cNvSpPr/>
              <p:nvPr/>
            </p:nvSpPr>
            <p:spPr>
              <a:xfrm>
                <a:off x="12256902"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0" name="矩形 239">
                <a:extLst>
                  <a:ext uri="{FF2B5EF4-FFF2-40B4-BE49-F238E27FC236}">
                    <a16:creationId xmlns:a16="http://schemas.microsoft.com/office/drawing/2014/main" id="{9B149913-D491-764A-BD73-24FC62885D44}"/>
                  </a:ext>
                </a:extLst>
              </p:cNvPr>
              <p:cNvSpPr/>
              <p:nvPr/>
            </p:nvSpPr>
            <p:spPr>
              <a:xfrm>
                <a:off x="12698399"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1" name="矩形 240">
                <a:extLst>
                  <a:ext uri="{FF2B5EF4-FFF2-40B4-BE49-F238E27FC236}">
                    <a16:creationId xmlns:a16="http://schemas.microsoft.com/office/drawing/2014/main" id="{BD3D3C74-A91C-AD46-A826-F9C7F98FECF9}"/>
                  </a:ext>
                </a:extLst>
              </p:cNvPr>
              <p:cNvSpPr/>
              <p:nvPr/>
            </p:nvSpPr>
            <p:spPr>
              <a:xfrm>
                <a:off x="1313989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3" name="矩形 242">
                <a:extLst>
                  <a:ext uri="{FF2B5EF4-FFF2-40B4-BE49-F238E27FC236}">
                    <a16:creationId xmlns:a16="http://schemas.microsoft.com/office/drawing/2014/main" id="{3061998F-1DE8-EB48-9005-5261A877493E}"/>
                  </a:ext>
                </a:extLst>
              </p:cNvPr>
              <p:cNvSpPr/>
              <p:nvPr/>
            </p:nvSpPr>
            <p:spPr>
              <a:xfrm>
                <a:off x="13581393" y="10937837"/>
                <a:ext cx="425441" cy="257175"/>
              </a:xfrm>
              <a:prstGeom prst="rect">
                <a:avLst/>
              </a:prstGeom>
              <a:solidFill>
                <a:schemeClr val="tx1">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4" name="矩形 243">
                <a:extLst>
                  <a:ext uri="{FF2B5EF4-FFF2-40B4-BE49-F238E27FC236}">
                    <a16:creationId xmlns:a16="http://schemas.microsoft.com/office/drawing/2014/main" id="{D14FC861-801B-2149-911C-F9D45C0172A9}"/>
                  </a:ext>
                </a:extLst>
              </p:cNvPr>
              <p:cNvSpPr/>
              <p:nvPr/>
            </p:nvSpPr>
            <p:spPr>
              <a:xfrm>
                <a:off x="14022886" y="10937837"/>
                <a:ext cx="425441" cy="257175"/>
              </a:xfrm>
              <a:prstGeom prst="rect">
                <a:avLst/>
              </a:prstGeom>
              <a:solidFill>
                <a:schemeClr val="tx1">
                  <a:lumMod val="40000"/>
                  <a:lumOff val="6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5" name="矩形 244">
                <a:extLst>
                  <a:ext uri="{FF2B5EF4-FFF2-40B4-BE49-F238E27FC236}">
                    <a16:creationId xmlns:a16="http://schemas.microsoft.com/office/drawing/2014/main" id="{B77203E9-6336-FF4B-9EAB-C7A7D11CF34A}"/>
                  </a:ext>
                </a:extLst>
              </p:cNvPr>
              <p:cNvSpPr/>
              <p:nvPr/>
            </p:nvSpPr>
            <p:spPr>
              <a:xfrm>
                <a:off x="6075944" y="10949057"/>
                <a:ext cx="425441" cy="257175"/>
              </a:xfrm>
              <a:prstGeom prst="rect">
                <a:avLst/>
              </a:prstGeom>
              <a:solidFill>
                <a:schemeClr val="tx1">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grpSp>
      </p:grpSp>
      <p:sp>
        <p:nvSpPr>
          <p:cNvPr id="247" name="文本框 246">
            <a:extLst>
              <a:ext uri="{FF2B5EF4-FFF2-40B4-BE49-F238E27FC236}">
                <a16:creationId xmlns:a16="http://schemas.microsoft.com/office/drawing/2014/main" id="{8F89A8D1-CBAE-C845-87B4-59754D4FABA4}"/>
              </a:ext>
            </a:extLst>
          </p:cNvPr>
          <p:cNvSpPr txBox="1"/>
          <p:nvPr/>
        </p:nvSpPr>
        <p:spPr>
          <a:xfrm>
            <a:off x="1998214" y="3600348"/>
            <a:ext cx="1384995"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000" b="1" dirty="0">
                <a:solidFill>
                  <a:srgbClr val="FF0000"/>
                </a:solidFill>
              </a:rPr>
              <a:t>逻辑大宽表</a:t>
            </a:r>
            <a:endParaRPr kumimoji="0" lang="zh-CN" altLang="en-US" sz="2000" b="1" i="0" u="none" strike="noStrike" cap="none" spc="0" normalizeH="0" baseline="0" dirty="0">
              <a:ln>
                <a:noFill/>
              </a:ln>
              <a:solidFill>
                <a:srgbClr val="FF0000"/>
              </a:solidFill>
              <a:effectLst/>
              <a:uFillTx/>
              <a:sym typeface="Helvetica"/>
            </a:endParaRPr>
          </a:p>
        </p:txBody>
      </p:sp>
      <p:sp>
        <p:nvSpPr>
          <p:cNvPr id="248" name="文本框 247">
            <a:extLst>
              <a:ext uri="{FF2B5EF4-FFF2-40B4-BE49-F238E27FC236}">
                <a16:creationId xmlns:a16="http://schemas.microsoft.com/office/drawing/2014/main" id="{CF563BB4-66E5-0147-BE58-97DEC7D0E9FD}"/>
              </a:ext>
            </a:extLst>
          </p:cNvPr>
          <p:cNvSpPr txBox="1"/>
          <p:nvPr/>
        </p:nvSpPr>
        <p:spPr>
          <a:xfrm>
            <a:off x="5343252" y="3600348"/>
            <a:ext cx="30296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id</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49" name="文本框 248">
            <a:extLst>
              <a:ext uri="{FF2B5EF4-FFF2-40B4-BE49-F238E27FC236}">
                <a16:creationId xmlns:a16="http://schemas.microsoft.com/office/drawing/2014/main" id="{32817582-010E-A84B-83F7-42ED25D86DDD}"/>
              </a:ext>
            </a:extLst>
          </p:cNvPr>
          <p:cNvSpPr txBox="1"/>
          <p:nvPr/>
        </p:nvSpPr>
        <p:spPr>
          <a:xfrm>
            <a:off x="5343252" y="3904579"/>
            <a:ext cx="30296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id</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0" name="文本框 249">
            <a:extLst>
              <a:ext uri="{FF2B5EF4-FFF2-40B4-BE49-F238E27FC236}">
                <a16:creationId xmlns:a16="http://schemas.microsoft.com/office/drawing/2014/main" id="{1F3C0676-1608-CC4B-9FEB-50CEDFB1230F}"/>
              </a:ext>
            </a:extLst>
          </p:cNvPr>
          <p:cNvSpPr txBox="1"/>
          <p:nvPr/>
        </p:nvSpPr>
        <p:spPr>
          <a:xfrm>
            <a:off x="5343252" y="4203246"/>
            <a:ext cx="30296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id</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1" name="文本框 250">
            <a:extLst>
              <a:ext uri="{FF2B5EF4-FFF2-40B4-BE49-F238E27FC236}">
                <a16:creationId xmlns:a16="http://schemas.microsoft.com/office/drawing/2014/main" id="{F75B624B-3C4C-7D43-A220-10ADC2F8B10E}"/>
              </a:ext>
            </a:extLst>
          </p:cNvPr>
          <p:cNvSpPr txBox="1"/>
          <p:nvPr/>
        </p:nvSpPr>
        <p:spPr>
          <a:xfrm>
            <a:off x="5343252" y="4496021"/>
            <a:ext cx="30296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id</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2" name="文本框 251">
            <a:extLst>
              <a:ext uri="{FF2B5EF4-FFF2-40B4-BE49-F238E27FC236}">
                <a16:creationId xmlns:a16="http://schemas.microsoft.com/office/drawing/2014/main" id="{D52A3363-CC9F-1642-BD71-AD4F48913DC5}"/>
              </a:ext>
            </a:extLst>
          </p:cNvPr>
          <p:cNvSpPr txBox="1"/>
          <p:nvPr/>
        </p:nvSpPr>
        <p:spPr>
          <a:xfrm>
            <a:off x="5343252" y="4775578"/>
            <a:ext cx="30296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id</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3" name="文本框 252">
            <a:extLst>
              <a:ext uri="{FF2B5EF4-FFF2-40B4-BE49-F238E27FC236}">
                <a16:creationId xmlns:a16="http://schemas.microsoft.com/office/drawing/2014/main" id="{0E9CAC52-3ABA-0F46-80D4-4F021BC9B855}"/>
              </a:ext>
            </a:extLst>
          </p:cNvPr>
          <p:cNvSpPr txBox="1"/>
          <p:nvPr/>
        </p:nvSpPr>
        <p:spPr>
          <a:xfrm>
            <a:off x="5343252" y="5056571"/>
            <a:ext cx="302968"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id</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4" name="文本框 253">
            <a:extLst>
              <a:ext uri="{FF2B5EF4-FFF2-40B4-BE49-F238E27FC236}">
                <a16:creationId xmlns:a16="http://schemas.microsoft.com/office/drawing/2014/main" id="{2645B979-4567-3148-A23F-EB00443CA729}"/>
              </a:ext>
            </a:extLst>
          </p:cNvPr>
          <p:cNvSpPr txBox="1"/>
          <p:nvPr/>
        </p:nvSpPr>
        <p:spPr>
          <a:xfrm>
            <a:off x="6151501" y="3276969"/>
            <a:ext cx="3735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v1</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5" name="文本框 254">
            <a:extLst>
              <a:ext uri="{FF2B5EF4-FFF2-40B4-BE49-F238E27FC236}">
                <a16:creationId xmlns:a16="http://schemas.microsoft.com/office/drawing/2014/main" id="{24B562C8-CE18-3F48-B9E3-EFE0632AF174}"/>
              </a:ext>
            </a:extLst>
          </p:cNvPr>
          <p:cNvSpPr txBox="1"/>
          <p:nvPr/>
        </p:nvSpPr>
        <p:spPr>
          <a:xfrm>
            <a:off x="6590983" y="3276969"/>
            <a:ext cx="3735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v2</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6" name="文本框 255">
            <a:extLst>
              <a:ext uri="{FF2B5EF4-FFF2-40B4-BE49-F238E27FC236}">
                <a16:creationId xmlns:a16="http://schemas.microsoft.com/office/drawing/2014/main" id="{7846D03E-E2DF-3242-8500-CFFC5C7184CB}"/>
              </a:ext>
            </a:extLst>
          </p:cNvPr>
          <p:cNvSpPr txBox="1"/>
          <p:nvPr/>
        </p:nvSpPr>
        <p:spPr>
          <a:xfrm>
            <a:off x="7015994" y="3276969"/>
            <a:ext cx="3735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v3</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7" name="文本框 256">
            <a:extLst>
              <a:ext uri="{FF2B5EF4-FFF2-40B4-BE49-F238E27FC236}">
                <a16:creationId xmlns:a16="http://schemas.microsoft.com/office/drawing/2014/main" id="{037658B2-6887-3147-BACB-04544AD6DDA6}"/>
              </a:ext>
            </a:extLst>
          </p:cNvPr>
          <p:cNvSpPr txBox="1"/>
          <p:nvPr/>
        </p:nvSpPr>
        <p:spPr>
          <a:xfrm>
            <a:off x="7469117" y="3276969"/>
            <a:ext cx="3735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v4</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8" name="文本框 257">
            <a:extLst>
              <a:ext uri="{FF2B5EF4-FFF2-40B4-BE49-F238E27FC236}">
                <a16:creationId xmlns:a16="http://schemas.microsoft.com/office/drawing/2014/main" id="{2E1EDA0E-9AE0-204D-B10E-12AFA67DFA5E}"/>
              </a:ext>
            </a:extLst>
          </p:cNvPr>
          <p:cNvSpPr txBox="1"/>
          <p:nvPr/>
        </p:nvSpPr>
        <p:spPr>
          <a:xfrm>
            <a:off x="13651463" y="3276969"/>
            <a:ext cx="373500"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vn</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pic>
        <p:nvPicPr>
          <p:cNvPr id="64" name="图片 63">
            <a:extLst>
              <a:ext uri="{FF2B5EF4-FFF2-40B4-BE49-F238E27FC236}">
                <a16:creationId xmlns:a16="http://schemas.microsoft.com/office/drawing/2014/main" id="{FC738922-4F85-B74A-AD72-0DE67FFD68A3}"/>
              </a:ext>
            </a:extLst>
          </p:cNvPr>
          <p:cNvPicPr>
            <a:picLocks noChangeAspect="1"/>
          </p:cNvPicPr>
          <p:nvPr/>
        </p:nvPicPr>
        <p:blipFill>
          <a:blip r:embed="rId4"/>
          <a:stretch>
            <a:fillRect/>
          </a:stretch>
        </p:blipFill>
        <p:spPr>
          <a:xfrm>
            <a:off x="5581971" y="2070550"/>
            <a:ext cx="533400" cy="800100"/>
          </a:xfrm>
          <a:prstGeom prst="rect">
            <a:avLst/>
          </a:prstGeom>
        </p:spPr>
      </p:pic>
      <p:cxnSp>
        <p:nvCxnSpPr>
          <p:cNvPr id="66" name="直线箭头连接符 65">
            <a:extLst>
              <a:ext uri="{FF2B5EF4-FFF2-40B4-BE49-F238E27FC236}">
                <a16:creationId xmlns:a16="http://schemas.microsoft.com/office/drawing/2014/main" id="{8D1EC98C-9957-0348-8914-3424F3D7C00C}"/>
              </a:ext>
            </a:extLst>
          </p:cNvPr>
          <p:cNvCxnSpPr>
            <a:stCxn id="64" idx="2"/>
          </p:cNvCxnSpPr>
          <p:nvPr/>
        </p:nvCxnSpPr>
        <p:spPr>
          <a:xfrm>
            <a:off x="5848671" y="2870650"/>
            <a:ext cx="0" cy="406319"/>
          </a:xfrm>
          <a:prstGeom prst="straightConnector1">
            <a:avLst/>
          </a:prstGeom>
          <a:noFill/>
          <a:ln w="25400" cap="flat">
            <a:solidFill>
              <a:schemeClr val="accent1">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98" name="内页标题，建议30字以内…">
            <a:extLst>
              <a:ext uri="{FF2B5EF4-FFF2-40B4-BE49-F238E27FC236}">
                <a16:creationId xmlns:a16="http://schemas.microsoft.com/office/drawing/2014/main" id="{046DD68A-F80D-4748-9B19-2D0A587B5156}"/>
              </a:ext>
            </a:extLst>
          </p:cNvPr>
          <p:cNvSpPr txBox="1"/>
          <p:nvPr/>
        </p:nvSpPr>
        <p:spPr>
          <a:xfrm>
            <a:off x="3896113" y="621240"/>
            <a:ext cx="7546950"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solidFill>
                  <a:srgbClr val="034FD8"/>
                </a:solidFill>
                <a:sym typeface="TTTGBMedium"/>
              </a:rPr>
              <a:t>统一存储服务</a:t>
            </a:r>
          </a:p>
        </p:txBody>
      </p:sp>
    </p:spTree>
    <p:extLst>
      <p:ext uri="{BB962C8B-B14F-4D97-AF65-F5344CB8AC3E}">
        <p14:creationId xmlns:p14="http://schemas.microsoft.com/office/powerpoint/2010/main" val="2556763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13</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重难点介绍</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2</a:t>
              </a:r>
              <a:endParaRPr dirty="0"/>
            </a:p>
          </p:txBody>
        </p:sp>
      </p:grpSp>
      <p:sp>
        <p:nvSpPr>
          <p:cNvPr id="63" name="内页标题，建议30字以内…">
            <a:extLst>
              <a:ext uri="{FF2B5EF4-FFF2-40B4-BE49-F238E27FC236}">
                <a16:creationId xmlns:a16="http://schemas.microsoft.com/office/drawing/2014/main" id="{6B2B6724-F2DC-45E8-BEEF-527E4F1C8BFF}"/>
              </a:ext>
            </a:extLst>
          </p:cNvPr>
          <p:cNvSpPr txBox="1"/>
          <p:nvPr/>
        </p:nvSpPr>
        <p:spPr>
          <a:xfrm>
            <a:off x="1318139" y="2235707"/>
            <a:ext cx="5684827"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400" dirty="0"/>
              <a:t>存储扩容：垂直扩容</a:t>
            </a:r>
            <a:endParaRPr sz="4400" dirty="0"/>
          </a:p>
        </p:txBody>
      </p:sp>
      <p:sp>
        <p:nvSpPr>
          <p:cNvPr id="198" name="内页标题，建议30字以内…">
            <a:extLst>
              <a:ext uri="{FF2B5EF4-FFF2-40B4-BE49-F238E27FC236}">
                <a16:creationId xmlns:a16="http://schemas.microsoft.com/office/drawing/2014/main" id="{046DD68A-F80D-4748-9B19-2D0A587B5156}"/>
              </a:ext>
            </a:extLst>
          </p:cNvPr>
          <p:cNvSpPr txBox="1"/>
          <p:nvPr/>
        </p:nvSpPr>
        <p:spPr>
          <a:xfrm>
            <a:off x="3896113" y="621240"/>
            <a:ext cx="7546950"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solidFill>
                  <a:srgbClr val="034FD8"/>
                </a:solidFill>
                <a:sym typeface="TTTGBMedium"/>
              </a:rPr>
              <a:t>统一存储服务</a:t>
            </a:r>
          </a:p>
        </p:txBody>
      </p:sp>
      <p:sp>
        <p:nvSpPr>
          <p:cNvPr id="200" name="圆角矩形 3">
            <a:extLst>
              <a:ext uri="{FF2B5EF4-FFF2-40B4-BE49-F238E27FC236}">
                <a16:creationId xmlns:a16="http://schemas.microsoft.com/office/drawing/2014/main" id="{8749DB06-45F4-A54D-80B6-C7B923D9E441}"/>
              </a:ext>
            </a:extLst>
          </p:cNvPr>
          <p:cNvSpPr/>
          <p:nvPr/>
        </p:nvSpPr>
        <p:spPr>
          <a:xfrm>
            <a:off x="3701927" y="4650021"/>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01" name="圆角矩形 3">
            <a:extLst>
              <a:ext uri="{FF2B5EF4-FFF2-40B4-BE49-F238E27FC236}">
                <a16:creationId xmlns:a16="http://schemas.microsoft.com/office/drawing/2014/main" id="{5DA19407-56BA-6C4A-A728-3180755BDE8E}"/>
              </a:ext>
            </a:extLst>
          </p:cNvPr>
          <p:cNvSpPr/>
          <p:nvPr/>
        </p:nvSpPr>
        <p:spPr>
          <a:xfrm>
            <a:off x="3701927" y="3603953"/>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存储接入</a:t>
            </a:r>
          </a:p>
        </p:txBody>
      </p:sp>
      <p:sp>
        <p:nvSpPr>
          <p:cNvPr id="203" name="圆柱体 202">
            <a:extLst>
              <a:ext uri="{FF2B5EF4-FFF2-40B4-BE49-F238E27FC236}">
                <a16:creationId xmlns:a16="http://schemas.microsoft.com/office/drawing/2014/main" id="{AB133093-30A8-BE42-A5BC-1E4CA5A59831}"/>
              </a:ext>
            </a:extLst>
          </p:cNvPr>
          <p:cNvSpPr/>
          <p:nvPr/>
        </p:nvSpPr>
        <p:spPr>
          <a:xfrm>
            <a:off x="3728055" y="5696089"/>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4" name="圆角矩形 3">
            <a:extLst>
              <a:ext uri="{FF2B5EF4-FFF2-40B4-BE49-F238E27FC236}">
                <a16:creationId xmlns:a16="http://schemas.microsoft.com/office/drawing/2014/main" id="{202F2BF3-DFAD-314F-BFB4-E5E925224582}"/>
              </a:ext>
            </a:extLst>
          </p:cNvPr>
          <p:cNvSpPr/>
          <p:nvPr/>
        </p:nvSpPr>
        <p:spPr>
          <a:xfrm>
            <a:off x="9143722" y="4525495"/>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06" name="圆角矩形 3">
            <a:extLst>
              <a:ext uri="{FF2B5EF4-FFF2-40B4-BE49-F238E27FC236}">
                <a16:creationId xmlns:a16="http://schemas.microsoft.com/office/drawing/2014/main" id="{EF6242ED-0C43-FE4A-B8DE-18ECD3C6495E}"/>
              </a:ext>
            </a:extLst>
          </p:cNvPr>
          <p:cNvSpPr/>
          <p:nvPr/>
        </p:nvSpPr>
        <p:spPr>
          <a:xfrm>
            <a:off x="9978152" y="3537292"/>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存储接入</a:t>
            </a:r>
          </a:p>
        </p:txBody>
      </p:sp>
      <p:sp>
        <p:nvSpPr>
          <p:cNvPr id="208" name="圆柱体 207">
            <a:extLst>
              <a:ext uri="{FF2B5EF4-FFF2-40B4-BE49-F238E27FC236}">
                <a16:creationId xmlns:a16="http://schemas.microsoft.com/office/drawing/2014/main" id="{9BE76EE6-C666-AC44-928A-0F462320E263}"/>
              </a:ext>
            </a:extLst>
          </p:cNvPr>
          <p:cNvSpPr/>
          <p:nvPr/>
        </p:nvSpPr>
        <p:spPr>
          <a:xfrm>
            <a:off x="9169850" y="5571563"/>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9" name="圆角矩形 3">
            <a:extLst>
              <a:ext uri="{FF2B5EF4-FFF2-40B4-BE49-F238E27FC236}">
                <a16:creationId xmlns:a16="http://schemas.microsoft.com/office/drawing/2014/main" id="{864EC48D-3704-EE44-AF64-237B6A8B4533}"/>
              </a:ext>
            </a:extLst>
          </p:cNvPr>
          <p:cNvSpPr/>
          <p:nvPr/>
        </p:nvSpPr>
        <p:spPr>
          <a:xfrm>
            <a:off x="11128639" y="4529468"/>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11" name="圆柱体 210">
            <a:extLst>
              <a:ext uri="{FF2B5EF4-FFF2-40B4-BE49-F238E27FC236}">
                <a16:creationId xmlns:a16="http://schemas.microsoft.com/office/drawing/2014/main" id="{99D6891C-D9B4-7243-B736-3C15BAF61CE9}"/>
              </a:ext>
            </a:extLst>
          </p:cNvPr>
          <p:cNvSpPr/>
          <p:nvPr/>
        </p:nvSpPr>
        <p:spPr>
          <a:xfrm>
            <a:off x="11154767" y="5575536"/>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3" name="圆角矩形 3">
            <a:extLst>
              <a:ext uri="{FF2B5EF4-FFF2-40B4-BE49-F238E27FC236}">
                <a16:creationId xmlns:a16="http://schemas.microsoft.com/office/drawing/2014/main" id="{9282F556-3DAD-4B4B-A566-00D0272756E5}"/>
              </a:ext>
            </a:extLst>
          </p:cNvPr>
          <p:cNvSpPr/>
          <p:nvPr/>
        </p:nvSpPr>
        <p:spPr>
          <a:xfrm>
            <a:off x="15299195" y="4459510"/>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14" name="圆角矩形 3">
            <a:extLst>
              <a:ext uri="{FF2B5EF4-FFF2-40B4-BE49-F238E27FC236}">
                <a16:creationId xmlns:a16="http://schemas.microsoft.com/office/drawing/2014/main" id="{124BCEB7-84DB-7F47-97B4-639F7588A72B}"/>
              </a:ext>
            </a:extLst>
          </p:cNvPr>
          <p:cNvSpPr/>
          <p:nvPr/>
        </p:nvSpPr>
        <p:spPr>
          <a:xfrm>
            <a:off x="16133625" y="3471307"/>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存储接入</a:t>
            </a:r>
          </a:p>
        </p:txBody>
      </p:sp>
      <p:sp>
        <p:nvSpPr>
          <p:cNvPr id="215" name="圆柱体 214">
            <a:extLst>
              <a:ext uri="{FF2B5EF4-FFF2-40B4-BE49-F238E27FC236}">
                <a16:creationId xmlns:a16="http://schemas.microsoft.com/office/drawing/2014/main" id="{F802920A-8D4C-BE43-99E9-181C4650AC3A}"/>
              </a:ext>
            </a:extLst>
          </p:cNvPr>
          <p:cNvSpPr/>
          <p:nvPr/>
        </p:nvSpPr>
        <p:spPr>
          <a:xfrm>
            <a:off x="15325323" y="5505578"/>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6" name="圆角矩形 3">
            <a:extLst>
              <a:ext uri="{FF2B5EF4-FFF2-40B4-BE49-F238E27FC236}">
                <a16:creationId xmlns:a16="http://schemas.microsoft.com/office/drawing/2014/main" id="{315108AD-8202-6C44-A614-CD4299879CC5}"/>
              </a:ext>
            </a:extLst>
          </p:cNvPr>
          <p:cNvSpPr/>
          <p:nvPr/>
        </p:nvSpPr>
        <p:spPr>
          <a:xfrm>
            <a:off x="17284112" y="4463483"/>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17" name="圆柱体 216">
            <a:extLst>
              <a:ext uri="{FF2B5EF4-FFF2-40B4-BE49-F238E27FC236}">
                <a16:creationId xmlns:a16="http://schemas.microsoft.com/office/drawing/2014/main" id="{137BE442-512D-1B40-8C29-FA08663778B1}"/>
              </a:ext>
            </a:extLst>
          </p:cNvPr>
          <p:cNvSpPr/>
          <p:nvPr/>
        </p:nvSpPr>
        <p:spPr>
          <a:xfrm>
            <a:off x="17310240" y="5509551"/>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8" name="圆角矩形 3">
            <a:extLst>
              <a:ext uri="{FF2B5EF4-FFF2-40B4-BE49-F238E27FC236}">
                <a16:creationId xmlns:a16="http://schemas.microsoft.com/office/drawing/2014/main" id="{623598D3-C6E1-5C47-9DC8-34D8BDB9CDC3}"/>
              </a:ext>
            </a:extLst>
          </p:cNvPr>
          <p:cNvSpPr/>
          <p:nvPr/>
        </p:nvSpPr>
        <p:spPr>
          <a:xfrm>
            <a:off x="2954151" y="9731489"/>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59" name="圆角矩形 3">
            <a:extLst>
              <a:ext uri="{FF2B5EF4-FFF2-40B4-BE49-F238E27FC236}">
                <a16:creationId xmlns:a16="http://schemas.microsoft.com/office/drawing/2014/main" id="{BA9918DF-90A8-0346-9FE9-A154DAFDB5A7}"/>
              </a:ext>
            </a:extLst>
          </p:cNvPr>
          <p:cNvSpPr/>
          <p:nvPr/>
        </p:nvSpPr>
        <p:spPr>
          <a:xfrm>
            <a:off x="3788581" y="8743286"/>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存储接入</a:t>
            </a:r>
          </a:p>
        </p:txBody>
      </p:sp>
      <p:sp>
        <p:nvSpPr>
          <p:cNvPr id="260" name="圆柱体 259">
            <a:extLst>
              <a:ext uri="{FF2B5EF4-FFF2-40B4-BE49-F238E27FC236}">
                <a16:creationId xmlns:a16="http://schemas.microsoft.com/office/drawing/2014/main" id="{9A1CC47C-09D7-494E-B638-6F5F92249C42}"/>
              </a:ext>
            </a:extLst>
          </p:cNvPr>
          <p:cNvSpPr/>
          <p:nvPr/>
        </p:nvSpPr>
        <p:spPr>
          <a:xfrm>
            <a:off x="2980279" y="10777557"/>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61" name="圆角矩形 3">
            <a:extLst>
              <a:ext uri="{FF2B5EF4-FFF2-40B4-BE49-F238E27FC236}">
                <a16:creationId xmlns:a16="http://schemas.microsoft.com/office/drawing/2014/main" id="{DFD64C31-F00A-4144-9E51-D58A55F4CB1A}"/>
              </a:ext>
            </a:extLst>
          </p:cNvPr>
          <p:cNvSpPr/>
          <p:nvPr/>
        </p:nvSpPr>
        <p:spPr>
          <a:xfrm>
            <a:off x="4939068" y="9735462"/>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62" name="圆柱体 261">
            <a:extLst>
              <a:ext uri="{FF2B5EF4-FFF2-40B4-BE49-F238E27FC236}">
                <a16:creationId xmlns:a16="http://schemas.microsoft.com/office/drawing/2014/main" id="{6DE50489-FCD2-C143-9847-40FC05995543}"/>
              </a:ext>
            </a:extLst>
          </p:cNvPr>
          <p:cNvSpPr/>
          <p:nvPr/>
        </p:nvSpPr>
        <p:spPr>
          <a:xfrm>
            <a:off x="4965196" y="10781530"/>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63" name="圆角矩形 3">
            <a:extLst>
              <a:ext uri="{FF2B5EF4-FFF2-40B4-BE49-F238E27FC236}">
                <a16:creationId xmlns:a16="http://schemas.microsoft.com/office/drawing/2014/main" id="{42EF45AE-2C16-8144-B570-C3D73F3925E8}"/>
              </a:ext>
            </a:extLst>
          </p:cNvPr>
          <p:cNvSpPr/>
          <p:nvPr/>
        </p:nvSpPr>
        <p:spPr>
          <a:xfrm>
            <a:off x="9143722" y="9826724"/>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64" name="圆角矩形 3">
            <a:extLst>
              <a:ext uri="{FF2B5EF4-FFF2-40B4-BE49-F238E27FC236}">
                <a16:creationId xmlns:a16="http://schemas.microsoft.com/office/drawing/2014/main" id="{A47DEEF4-9EE9-F841-9CD5-5F55F6A2E49D}"/>
              </a:ext>
            </a:extLst>
          </p:cNvPr>
          <p:cNvSpPr/>
          <p:nvPr/>
        </p:nvSpPr>
        <p:spPr>
          <a:xfrm>
            <a:off x="9978152" y="8838521"/>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存储接入</a:t>
            </a:r>
          </a:p>
        </p:txBody>
      </p:sp>
      <p:sp>
        <p:nvSpPr>
          <p:cNvPr id="265" name="圆柱体 264">
            <a:extLst>
              <a:ext uri="{FF2B5EF4-FFF2-40B4-BE49-F238E27FC236}">
                <a16:creationId xmlns:a16="http://schemas.microsoft.com/office/drawing/2014/main" id="{0CEB0A7D-AA0E-3449-9C3C-EB94BEE7CA4D}"/>
              </a:ext>
            </a:extLst>
          </p:cNvPr>
          <p:cNvSpPr/>
          <p:nvPr/>
        </p:nvSpPr>
        <p:spPr>
          <a:xfrm>
            <a:off x="9169850" y="10872792"/>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66" name="圆角矩形 3">
            <a:extLst>
              <a:ext uri="{FF2B5EF4-FFF2-40B4-BE49-F238E27FC236}">
                <a16:creationId xmlns:a16="http://schemas.microsoft.com/office/drawing/2014/main" id="{581F5345-631F-B04C-9F85-4720C16BDAC8}"/>
              </a:ext>
            </a:extLst>
          </p:cNvPr>
          <p:cNvSpPr/>
          <p:nvPr/>
        </p:nvSpPr>
        <p:spPr>
          <a:xfrm>
            <a:off x="11128639" y="9830697"/>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67" name="圆柱体 266">
            <a:extLst>
              <a:ext uri="{FF2B5EF4-FFF2-40B4-BE49-F238E27FC236}">
                <a16:creationId xmlns:a16="http://schemas.microsoft.com/office/drawing/2014/main" id="{4D18FBEF-1273-5645-B5AD-E39EF86F36CE}"/>
              </a:ext>
            </a:extLst>
          </p:cNvPr>
          <p:cNvSpPr/>
          <p:nvPr/>
        </p:nvSpPr>
        <p:spPr>
          <a:xfrm>
            <a:off x="11154767" y="10876765"/>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68" name="圆角矩形 3">
            <a:extLst>
              <a:ext uri="{FF2B5EF4-FFF2-40B4-BE49-F238E27FC236}">
                <a16:creationId xmlns:a16="http://schemas.microsoft.com/office/drawing/2014/main" id="{8E8D0FAA-E8A2-9E49-94A0-4EF5DA8E01BB}"/>
              </a:ext>
            </a:extLst>
          </p:cNvPr>
          <p:cNvSpPr/>
          <p:nvPr/>
        </p:nvSpPr>
        <p:spPr>
          <a:xfrm>
            <a:off x="15299195" y="9598442"/>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69" name="圆角矩形 3">
            <a:extLst>
              <a:ext uri="{FF2B5EF4-FFF2-40B4-BE49-F238E27FC236}">
                <a16:creationId xmlns:a16="http://schemas.microsoft.com/office/drawing/2014/main" id="{2A8F1EF8-EC20-C14D-A1C9-5F79C638C349}"/>
              </a:ext>
            </a:extLst>
          </p:cNvPr>
          <p:cNvSpPr/>
          <p:nvPr/>
        </p:nvSpPr>
        <p:spPr>
          <a:xfrm>
            <a:off x="16133625" y="8610239"/>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存储接入</a:t>
            </a:r>
          </a:p>
        </p:txBody>
      </p:sp>
      <p:sp>
        <p:nvSpPr>
          <p:cNvPr id="270" name="圆柱体 269">
            <a:extLst>
              <a:ext uri="{FF2B5EF4-FFF2-40B4-BE49-F238E27FC236}">
                <a16:creationId xmlns:a16="http://schemas.microsoft.com/office/drawing/2014/main" id="{30213FF6-0E12-DF42-AB2C-D3C78887EC49}"/>
              </a:ext>
            </a:extLst>
          </p:cNvPr>
          <p:cNvSpPr/>
          <p:nvPr/>
        </p:nvSpPr>
        <p:spPr>
          <a:xfrm>
            <a:off x="15570649" y="10644510"/>
            <a:ext cx="1159450" cy="603528"/>
          </a:xfrm>
          <a:prstGeom prst="can">
            <a:avLst/>
          </a:prstGeom>
          <a:solidFill>
            <a:schemeClr val="accent2">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71" name="圆角矩形 3">
            <a:extLst>
              <a:ext uri="{FF2B5EF4-FFF2-40B4-BE49-F238E27FC236}">
                <a16:creationId xmlns:a16="http://schemas.microsoft.com/office/drawing/2014/main" id="{3166EFD9-8F93-9B4B-9F3D-FC04E0252E53}"/>
              </a:ext>
            </a:extLst>
          </p:cNvPr>
          <p:cNvSpPr/>
          <p:nvPr/>
        </p:nvSpPr>
        <p:spPr>
          <a:xfrm>
            <a:off x="17284112" y="9602415"/>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存储适配</a:t>
            </a:r>
          </a:p>
        </p:txBody>
      </p:sp>
      <p:sp>
        <p:nvSpPr>
          <p:cNvPr id="272" name="圆柱体 271">
            <a:extLst>
              <a:ext uri="{FF2B5EF4-FFF2-40B4-BE49-F238E27FC236}">
                <a16:creationId xmlns:a16="http://schemas.microsoft.com/office/drawing/2014/main" id="{3A9F197B-4251-DD40-82A7-07D57674FDFF}"/>
              </a:ext>
            </a:extLst>
          </p:cNvPr>
          <p:cNvSpPr/>
          <p:nvPr/>
        </p:nvSpPr>
        <p:spPr>
          <a:xfrm>
            <a:off x="17310240" y="10648483"/>
            <a:ext cx="1616605"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4" name="文本框 3">
            <a:extLst>
              <a:ext uri="{FF2B5EF4-FFF2-40B4-BE49-F238E27FC236}">
                <a16:creationId xmlns:a16="http://schemas.microsoft.com/office/drawing/2014/main" id="{B70875D3-CEF9-024A-A917-1FE41D5AC92E}"/>
              </a:ext>
            </a:extLst>
          </p:cNvPr>
          <p:cNvSpPr txBox="1"/>
          <p:nvPr/>
        </p:nvSpPr>
        <p:spPr>
          <a:xfrm>
            <a:off x="3622261" y="6824545"/>
            <a:ext cx="194925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数据膨胀</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73" name="文本框 272">
            <a:extLst>
              <a:ext uri="{FF2B5EF4-FFF2-40B4-BE49-F238E27FC236}">
                <a16:creationId xmlns:a16="http://schemas.microsoft.com/office/drawing/2014/main" id="{FB1A726C-0B64-7E45-8F2D-E585E7C256E4}"/>
              </a:ext>
            </a:extLst>
          </p:cNvPr>
          <p:cNvSpPr txBox="1"/>
          <p:nvPr/>
        </p:nvSpPr>
        <p:spPr>
          <a:xfrm>
            <a:off x="9119179" y="6779094"/>
            <a:ext cx="379591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申请新数据源双写</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74" name="文本框 273">
            <a:extLst>
              <a:ext uri="{FF2B5EF4-FFF2-40B4-BE49-F238E27FC236}">
                <a16:creationId xmlns:a16="http://schemas.microsoft.com/office/drawing/2014/main" id="{F88E4EE2-EF92-094B-AB24-885DF95D6E8F}"/>
              </a:ext>
            </a:extLst>
          </p:cNvPr>
          <p:cNvSpPr txBox="1"/>
          <p:nvPr/>
        </p:nvSpPr>
        <p:spPr>
          <a:xfrm>
            <a:off x="15726415" y="6731627"/>
            <a:ext cx="287258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存量数据同步</a:t>
            </a:r>
          </a:p>
        </p:txBody>
      </p:sp>
      <p:sp>
        <p:nvSpPr>
          <p:cNvPr id="275" name="文本框 274">
            <a:extLst>
              <a:ext uri="{FF2B5EF4-FFF2-40B4-BE49-F238E27FC236}">
                <a16:creationId xmlns:a16="http://schemas.microsoft.com/office/drawing/2014/main" id="{C8BA2191-7CA2-6B43-ADCF-728F818B485E}"/>
              </a:ext>
            </a:extLst>
          </p:cNvPr>
          <p:cNvSpPr txBox="1"/>
          <p:nvPr/>
        </p:nvSpPr>
        <p:spPr>
          <a:xfrm>
            <a:off x="2869242" y="11928820"/>
            <a:ext cx="333424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修改读数据源库</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77" name="文本框 276">
            <a:extLst>
              <a:ext uri="{FF2B5EF4-FFF2-40B4-BE49-F238E27FC236}">
                <a16:creationId xmlns:a16="http://schemas.microsoft.com/office/drawing/2014/main" id="{9A76E251-19AF-9C44-8F67-38BD5145F881}"/>
              </a:ext>
            </a:extLst>
          </p:cNvPr>
          <p:cNvSpPr txBox="1"/>
          <p:nvPr/>
        </p:nvSpPr>
        <p:spPr>
          <a:xfrm>
            <a:off x="9055059" y="11903210"/>
            <a:ext cx="346248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修改写数据源库</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78" name="文本框 277">
            <a:extLst>
              <a:ext uri="{FF2B5EF4-FFF2-40B4-BE49-F238E27FC236}">
                <a16:creationId xmlns:a16="http://schemas.microsoft.com/office/drawing/2014/main" id="{D6A3DD75-31D9-A942-A01A-D75161D69369}"/>
              </a:ext>
            </a:extLst>
          </p:cNvPr>
          <p:cNvSpPr txBox="1"/>
          <p:nvPr/>
        </p:nvSpPr>
        <p:spPr>
          <a:xfrm>
            <a:off x="15620280" y="11879993"/>
            <a:ext cx="287258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冗余数据清理</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cxnSp>
        <p:nvCxnSpPr>
          <p:cNvPr id="7" name="直线箭头连接符 6">
            <a:extLst>
              <a:ext uri="{FF2B5EF4-FFF2-40B4-BE49-F238E27FC236}">
                <a16:creationId xmlns:a16="http://schemas.microsoft.com/office/drawing/2014/main" id="{AE6BC30F-1266-864E-8EA3-0897C1052430}"/>
              </a:ext>
            </a:extLst>
          </p:cNvPr>
          <p:cNvCxnSpPr>
            <a:stCxn id="201" idx="2"/>
            <a:endCxn id="200" idx="0"/>
          </p:cNvCxnSpPr>
          <p:nvPr/>
        </p:nvCxnSpPr>
        <p:spPr>
          <a:xfrm>
            <a:off x="4523294" y="4160947"/>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9" name="直线箭头连接符 278">
            <a:extLst>
              <a:ext uri="{FF2B5EF4-FFF2-40B4-BE49-F238E27FC236}">
                <a16:creationId xmlns:a16="http://schemas.microsoft.com/office/drawing/2014/main" id="{B9E50A50-F579-2E4A-9093-C254639D496F}"/>
              </a:ext>
            </a:extLst>
          </p:cNvPr>
          <p:cNvCxnSpPr/>
          <p:nvPr/>
        </p:nvCxnSpPr>
        <p:spPr>
          <a:xfrm>
            <a:off x="4523294" y="5207015"/>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0" name="直线箭头连接符 279">
            <a:extLst>
              <a:ext uri="{FF2B5EF4-FFF2-40B4-BE49-F238E27FC236}">
                <a16:creationId xmlns:a16="http://schemas.microsoft.com/office/drawing/2014/main" id="{576EC68F-9C8E-6C42-A6D7-C736328118C5}"/>
              </a:ext>
            </a:extLst>
          </p:cNvPr>
          <p:cNvCxnSpPr>
            <a:cxnSpLocks/>
            <a:endCxn id="204" idx="0"/>
          </p:cNvCxnSpPr>
          <p:nvPr/>
        </p:nvCxnSpPr>
        <p:spPr>
          <a:xfrm flipH="1">
            <a:off x="9965089" y="4094286"/>
            <a:ext cx="861870" cy="431209"/>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1" name="直线箭头连接符 280">
            <a:extLst>
              <a:ext uri="{FF2B5EF4-FFF2-40B4-BE49-F238E27FC236}">
                <a16:creationId xmlns:a16="http://schemas.microsoft.com/office/drawing/2014/main" id="{A40C6FC2-4F34-D945-8357-553F367842A1}"/>
              </a:ext>
            </a:extLst>
          </p:cNvPr>
          <p:cNvCxnSpPr/>
          <p:nvPr/>
        </p:nvCxnSpPr>
        <p:spPr>
          <a:xfrm>
            <a:off x="10005593" y="5082489"/>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2" name="直线箭头连接符 281">
            <a:extLst>
              <a:ext uri="{FF2B5EF4-FFF2-40B4-BE49-F238E27FC236}">
                <a16:creationId xmlns:a16="http://schemas.microsoft.com/office/drawing/2014/main" id="{7C2A29E9-3CA9-E844-AFE3-00AE538D7313}"/>
              </a:ext>
            </a:extLst>
          </p:cNvPr>
          <p:cNvCxnSpPr/>
          <p:nvPr/>
        </p:nvCxnSpPr>
        <p:spPr>
          <a:xfrm>
            <a:off x="11945905" y="5082489"/>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3" name="直线箭头连接符 282">
            <a:extLst>
              <a:ext uri="{FF2B5EF4-FFF2-40B4-BE49-F238E27FC236}">
                <a16:creationId xmlns:a16="http://schemas.microsoft.com/office/drawing/2014/main" id="{99A67D35-5898-794A-938C-EE8C81A2BAD2}"/>
              </a:ext>
            </a:extLst>
          </p:cNvPr>
          <p:cNvCxnSpPr>
            <a:cxnSpLocks/>
          </p:cNvCxnSpPr>
          <p:nvPr/>
        </p:nvCxnSpPr>
        <p:spPr>
          <a:xfrm>
            <a:off x="16125423" y="5016504"/>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4" name="直线箭头连接符 283">
            <a:extLst>
              <a:ext uri="{FF2B5EF4-FFF2-40B4-BE49-F238E27FC236}">
                <a16:creationId xmlns:a16="http://schemas.microsoft.com/office/drawing/2014/main" id="{1A70BA87-8A34-7041-BAD9-5EE2AE4EADE8}"/>
              </a:ext>
            </a:extLst>
          </p:cNvPr>
          <p:cNvCxnSpPr/>
          <p:nvPr/>
        </p:nvCxnSpPr>
        <p:spPr>
          <a:xfrm>
            <a:off x="18177248" y="5016504"/>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5" name="直线箭头连接符 284">
            <a:extLst>
              <a:ext uri="{FF2B5EF4-FFF2-40B4-BE49-F238E27FC236}">
                <a16:creationId xmlns:a16="http://schemas.microsoft.com/office/drawing/2014/main" id="{C777464C-1785-3046-9F1F-7C6F1C404667}"/>
              </a:ext>
            </a:extLst>
          </p:cNvPr>
          <p:cNvCxnSpPr>
            <a:cxnSpLocks/>
          </p:cNvCxnSpPr>
          <p:nvPr/>
        </p:nvCxnSpPr>
        <p:spPr>
          <a:xfrm>
            <a:off x="3811643" y="10288483"/>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6" name="直线箭头连接符 285">
            <a:extLst>
              <a:ext uri="{FF2B5EF4-FFF2-40B4-BE49-F238E27FC236}">
                <a16:creationId xmlns:a16="http://schemas.microsoft.com/office/drawing/2014/main" id="{4127C46F-FCFF-0240-B167-F5E1A215C140}"/>
              </a:ext>
            </a:extLst>
          </p:cNvPr>
          <p:cNvCxnSpPr>
            <a:cxnSpLocks/>
          </p:cNvCxnSpPr>
          <p:nvPr/>
        </p:nvCxnSpPr>
        <p:spPr>
          <a:xfrm>
            <a:off x="5885769" y="10288483"/>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7" name="直线箭头连接符 286">
            <a:extLst>
              <a:ext uri="{FF2B5EF4-FFF2-40B4-BE49-F238E27FC236}">
                <a16:creationId xmlns:a16="http://schemas.microsoft.com/office/drawing/2014/main" id="{1E81C980-DDBF-AB49-A549-5D81B107A7E0}"/>
              </a:ext>
            </a:extLst>
          </p:cNvPr>
          <p:cNvCxnSpPr>
            <a:cxnSpLocks/>
          </p:cNvCxnSpPr>
          <p:nvPr/>
        </p:nvCxnSpPr>
        <p:spPr>
          <a:xfrm>
            <a:off x="10025821" y="10399973"/>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8" name="直线箭头连接符 287">
            <a:extLst>
              <a:ext uri="{FF2B5EF4-FFF2-40B4-BE49-F238E27FC236}">
                <a16:creationId xmlns:a16="http://schemas.microsoft.com/office/drawing/2014/main" id="{41BEC14B-C3CD-B748-9094-53D6CB056B51}"/>
              </a:ext>
            </a:extLst>
          </p:cNvPr>
          <p:cNvCxnSpPr>
            <a:cxnSpLocks/>
          </p:cNvCxnSpPr>
          <p:nvPr/>
        </p:nvCxnSpPr>
        <p:spPr>
          <a:xfrm>
            <a:off x="11945905" y="10399973"/>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89" name="直线箭头连接符 288">
            <a:extLst>
              <a:ext uri="{FF2B5EF4-FFF2-40B4-BE49-F238E27FC236}">
                <a16:creationId xmlns:a16="http://schemas.microsoft.com/office/drawing/2014/main" id="{029910A0-8FBB-E841-999A-3EE82B7FCEB9}"/>
              </a:ext>
            </a:extLst>
          </p:cNvPr>
          <p:cNvCxnSpPr>
            <a:cxnSpLocks/>
          </p:cNvCxnSpPr>
          <p:nvPr/>
        </p:nvCxnSpPr>
        <p:spPr>
          <a:xfrm>
            <a:off x="16133625" y="10155436"/>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0" name="直线箭头连接符 289">
            <a:extLst>
              <a:ext uri="{FF2B5EF4-FFF2-40B4-BE49-F238E27FC236}">
                <a16:creationId xmlns:a16="http://schemas.microsoft.com/office/drawing/2014/main" id="{524D9A27-6472-C242-BA9B-40E804446CFB}"/>
              </a:ext>
            </a:extLst>
          </p:cNvPr>
          <p:cNvCxnSpPr>
            <a:cxnSpLocks/>
          </p:cNvCxnSpPr>
          <p:nvPr/>
        </p:nvCxnSpPr>
        <p:spPr>
          <a:xfrm>
            <a:off x="18177248" y="10155436"/>
            <a:ext cx="0" cy="489074"/>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1" name="直线箭头连接符 290">
            <a:extLst>
              <a:ext uri="{FF2B5EF4-FFF2-40B4-BE49-F238E27FC236}">
                <a16:creationId xmlns:a16="http://schemas.microsoft.com/office/drawing/2014/main" id="{4637FBEA-941A-C244-BC5E-1D4A0DC5E51F}"/>
              </a:ext>
            </a:extLst>
          </p:cNvPr>
          <p:cNvCxnSpPr>
            <a:cxnSpLocks/>
            <a:stCxn id="206" idx="2"/>
            <a:endCxn id="209" idx="0"/>
          </p:cNvCxnSpPr>
          <p:nvPr/>
        </p:nvCxnSpPr>
        <p:spPr>
          <a:xfrm>
            <a:off x="10799519" y="4094286"/>
            <a:ext cx="1150487" cy="435182"/>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2" name="直线箭头连接符 291">
            <a:extLst>
              <a:ext uri="{FF2B5EF4-FFF2-40B4-BE49-F238E27FC236}">
                <a16:creationId xmlns:a16="http://schemas.microsoft.com/office/drawing/2014/main" id="{B2D8BA04-0D06-464D-A79D-DE9EDA9423DD}"/>
              </a:ext>
            </a:extLst>
          </p:cNvPr>
          <p:cNvCxnSpPr>
            <a:cxnSpLocks/>
          </p:cNvCxnSpPr>
          <p:nvPr/>
        </p:nvCxnSpPr>
        <p:spPr>
          <a:xfrm flipV="1">
            <a:off x="9965088" y="4138230"/>
            <a:ext cx="430936" cy="245851"/>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3" name="直线箭头连接符 292">
            <a:extLst>
              <a:ext uri="{FF2B5EF4-FFF2-40B4-BE49-F238E27FC236}">
                <a16:creationId xmlns:a16="http://schemas.microsoft.com/office/drawing/2014/main" id="{701587AB-D663-3844-A5B0-19657632AA53}"/>
              </a:ext>
            </a:extLst>
          </p:cNvPr>
          <p:cNvCxnSpPr>
            <a:cxnSpLocks/>
          </p:cNvCxnSpPr>
          <p:nvPr/>
        </p:nvCxnSpPr>
        <p:spPr>
          <a:xfrm flipH="1">
            <a:off x="16115699" y="4026315"/>
            <a:ext cx="861870" cy="431209"/>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4" name="直线箭头连接符 293">
            <a:extLst>
              <a:ext uri="{FF2B5EF4-FFF2-40B4-BE49-F238E27FC236}">
                <a16:creationId xmlns:a16="http://schemas.microsoft.com/office/drawing/2014/main" id="{868F4205-E15D-D549-A17B-BAA63464A828}"/>
              </a:ext>
            </a:extLst>
          </p:cNvPr>
          <p:cNvCxnSpPr>
            <a:cxnSpLocks/>
          </p:cNvCxnSpPr>
          <p:nvPr/>
        </p:nvCxnSpPr>
        <p:spPr>
          <a:xfrm>
            <a:off x="16950129" y="4026315"/>
            <a:ext cx="1150487" cy="435182"/>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5" name="直线箭头连接符 294">
            <a:extLst>
              <a:ext uri="{FF2B5EF4-FFF2-40B4-BE49-F238E27FC236}">
                <a16:creationId xmlns:a16="http://schemas.microsoft.com/office/drawing/2014/main" id="{2964A804-3664-F14F-A745-1EE25E9F73CA}"/>
              </a:ext>
            </a:extLst>
          </p:cNvPr>
          <p:cNvCxnSpPr>
            <a:cxnSpLocks/>
          </p:cNvCxnSpPr>
          <p:nvPr/>
        </p:nvCxnSpPr>
        <p:spPr>
          <a:xfrm flipV="1">
            <a:off x="16115698" y="4070259"/>
            <a:ext cx="430936" cy="245851"/>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7" name="直线箭头连接符 296">
            <a:extLst>
              <a:ext uri="{FF2B5EF4-FFF2-40B4-BE49-F238E27FC236}">
                <a16:creationId xmlns:a16="http://schemas.microsoft.com/office/drawing/2014/main" id="{E5EB4D0B-554C-7A41-9384-144D7E19C82D}"/>
              </a:ext>
            </a:extLst>
          </p:cNvPr>
          <p:cNvCxnSpPr>
            <a:cxnSpLocks/>
          </p:cNvCxnSpPr>
          <p:nvPr/>
        </p:nvCxnSpPr>
        <p:spPr>
          <a:xfrm>
            <a:off x="10763392" y="9418148"/>
            <a:ext cx="1150487" cy="435182"/>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8" name="直线箭头连接符 297">
            <a:extLst>
              <a:ext uri="{FF2B5EF4-FFF2-40B4-BE49-F238E27FC236}">
                <a16:creationId xmlns:a16="http://schemas.microsoft.com/office/drawing/2014/main" id="{B86D4455-C80D-AC46-8C8F-26D45CA099C7}"/>
              </a:ext>
            </a:extLst>
          </p:cNvPr>
          <p:cNvCxnSpPr>
            <a:cxnSpLocks/>
          </p:cNvCxnSpPr>
          <p:nvPr/>
        </p:nvCxnSpPr>
        <p:spPr>
          <a:xfrm flipH="1" flipV="1">
            <a:off x="11154767" y="9407780"/>
            <a:ext cx="869154" cy="374087"/>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99" name="直线箭头连接符 298">
            <a:extLst>
              <a:ext uri="{FF2B5EF4-FFF2-40B4-BE49-F238E27FC236}">
                <a16:creationId xmlns:a16="http://schemas.microsoft.com/office/drawing/2014/main" id="{36B6273A-3C2F-B246-BC65-ADD0A09CB10B}"/>
              </a:ext>
            </a:extLst>
          </p:cNvPr>
          <p:cNvCxnSpPr>
            <a:cxnSpLocks/>
          </p:cNvCxnSpPr>
          <p:nvPr/>
        </p:nvCxnSpPr>
        <p:spPr>
          <a:xfrm>
            <a:off x="4631203" y="9330423"/>
            <a:ext cx="1150487" cy="435182"/>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0" name="直线箭头连接符 299">
            <a:extLst>
              <a:ext uri="{FF2B5EF4-FFF2-40B4-BE49-F238E27FC236}">
                <a16:creationId xmlns:a16="http://schemas.microsoft.com/office/drawing/2014/main" id="{AB53EAE1-81FE-C145-B796-38C7BB3BABD9}"/>
              </a:ext>
            </a:extLst>
          </p:cNvPr>
          <p:cNvCxnSpPr>
            <a:cxnSpLocks/>
          </p:cNvCxnSpPr>
          <p:nvPr/>
        </p:nvCxnSpPr>
        <p:spPr>
          <a:xfrm flipH="1" flipV="1">
            <a:off x="5022578" y="9320055"/>
            <a:ext cx="869154" cy="374087"/>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1" name="直线箭头连接符 300">
            <a:extLst>
              <a:ext uri="{FF2B5EF4-FFF2-40B4-BE49-F238E27FC236}">
                <a16:creationId xmlns:a16="http://schemas.microsoft.com/office/drawing/2014/main" id="{9D9EFACC-E8E7-084C-9D84-768C23AF7679}"/>
              </a:ext>
            </a:extLst>
          </p:cNvPr>
          <p:cNvCxnSpPr>
            <a:cxnSpLocks/>
          </p:cNvCxnSpPr>
          <p:nvPr/>
        </p:nvCxnSpPr>
        <p:spPr>
          <a:xfrm flipH="1">
            <a:off x="3769333" y="9334396"/>
            <a:ext cx="861870" cy="431209"/>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2" name="直线箭头连接符 301">
            <a:extLst>
              <a:ext uri="{FF2B5EF4-FFF2-40B4-BE49-F238E27FC236}">
                <a16:creationId xmlns:a16="http://schemas.microsoft.com/office/drawing/2014/main" id="{9D9B7305-66FA-BE40-ABD7-750D7E7D2041}"/>
              </a:ext>
            </a:extLst>
          </p:cNvPr>
          <p:cNvCxnSpPr>
            <a:cxnSpLocks/>
          </p:cNvCxnSpPr>
          <p:nvPr/>
        </p:nvCxnSpPr>
        <p:spPr>
          <a:xfrm>
            <a:off x="16892737" y="9148202"/>
            <a:ext cx="1150487" cy="435182"/>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3" name="直线箭头连接符 302">
            <a:extLst>
              <a:ext uri="{FF2B5EF4-FFF2-40B4-BE49-F238E27FC236}">
                <a16:creationId xmlns:a16="http://schemas.microsoft.com/office/drawing/2014/main" id="{03BA504B-6480-B541-B211-E1987D4BEEA8}"/>
              </a:ext>
            </a:extLst>
          </p:cNvPr>
          <p:cNvCxnSpPr>
            <a:cxnSpLocks/>
          </p:cNvCxnSpPr>
          <p:nvPr/>
        </p:nvCxnSpPr>
        <p:spPr>
          <a:xfrm flipH="1" flipV="1">
            <a:off x="17284112" y="9137834"/>
            <a:ext cx="869154" cy="374087"/>
          </a:xfrm>
          <a:prstGeom prst="straightConnector1">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9" name="肘形连接符 68">
            <a:extLst>
              <a:ext uri="{FF2B5EF4-FFF2-40B4-BE49-F238E27FC236}">
                <a16:creationId xmlns:a16="http://schemas.microsoft.com/office/drawing/2014/main" id="{3FA15872-079C-074E-BCC0-62763F3D21CE}"/>
              </a:ext>
            </a:extLst>
          </p:cNvPr>
          <p:cNvCxnSpPr>
            <a:stCxn id="215" idx="3"/>
            <a:endCxn id="217" idx="3"/>
          </p:cNvCxnSpPr>
          <p:nvPr/>
        </p:nvCxnSpPr>
        <p:spPr>
          <a:xfrm rot="16200000" flipH="1">
            <a:off x="17124098" y="5118633"/>
            <a:ext cx="3973" cy="1984917"/>
          </a:xfrm>
          <a:prstGeom prst="bentConnector3">
            <a:avLst>
              <a:gd name="adj1" fmla="val 5853838"/>
            </a:avLst>
          </a:prstGeom>
          <a:noFill/>
          <a:ln w="50800" cap="flat">
            <a:solidFill>
              <a:schemeClr val="bg2">
                <a:lumMod val="10000"/>
              </a:schemeClr>
            </a:solidFill>
            <a:prstDash val="dash"/>
            <a:miter lim="400000"/>
            <a:tailEnd type="triangle"/>
          </a:ln>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967849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14</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重难点介绍</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3</a:t>
              </a:r>
              <a:endParaRPr dirty="0"/>
            </a:p>
          </p:txBody>
        </p:sp>
      </p:grpSp>
      <p:pic>
        <p:nvPicPr>
          <p:cNvPr id="8" name="图片 7">
            <a:extLst>
              <a:ext uri="{FF2B5EF4-FFF2-40B4-BE49-F238E27FC236}">
                <a16:creationId xmlns:a16="http://schemas.microsoft.com/office/drawing/2014/main" id="{25A0E3E6-5FEE-3848-98F5-7154AAB12AB0}"/>
              </a:ext>
            </a:extLst>
          </p:cNvPr>
          <p:cNvPicPr>
            <a:picLocks noChangeAspect="1"/>
          </p:cNvPicPr>
          <p:nvPr/>
        </p:nvPicPr>
        <p:blipFill>
          <a:blip r:embed="rId4"/>
          <a:stretch>
            <a:fillRect/>
          </a:stretch>
        </p:blipFill>
        <p:spPr>
          <a:xfrm>
            <a:off x="684565" y="8020361"/>
            <a:ext cx="6604000" cy="5092700"/>
          </a:xfrm>
          <a:prstGeom prst="rect">
            <a:avLst/>
          </a:prstGeom>
        </p:spPr>
      </p:pic>
      <p:sp>
        <p:nvSpPr>
          <p:cNvPr id="51" name="文本框 50">
            <a:extLst>
              <a:ext uri="{FF2B5EF4-FFF2-40B4-BE49-F238E27FC236}">
                <a16:creationId xmlns:a16="http://schemas.microsoft.com/office/drawing/2014/main" id="{25A7D60B-31D7-6546-B2A7-5A793E957819}"/>
              </a:ext>
            </a:extLst>
          </p:cNvPr>
          <p:cNvSpPr txBox="1"/>
          <p:nvPr/>
        </p:nvSpPr>
        <p:spPr>
          <a:xfrm>
            <a:off x="794853" y="7452268"/>
            <a:ext cx="4730462"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dirty="0"/>
              <a:t>视频修改</a:t>
            </a:r>
            <a:r>
              <a:rPr lang="en-US" altLang="zh-CN" sz="2800" dirty="0"/>
              <a:t>CGI</a:t>
            </a:r>
            <a:r>
              <a:rPr lang="zh-CN" altLang="en-US" sz="2800" dirty="0"/>
              <a:t> </a:t>
            </a:r>
            <a:r>
              <a:rPr lang="en-US" altLang="zh-CN" sz="2800" dirty="0"/>
              <a:t>–</a:t>
            </a:r>
            <a:r>
              <a:rPr lang="zh-CN" altLang="en-US" sz="2800" dirty="0"/>
              <a:t> </a:t>
            </a:r>
            <a:r>
              <a:rPr lang="zh-CN" altLang="en-US" sz="2800" dirty="0">
                <a:solidFill>
                  <a:srgbClr val="FF0000"/>
                </a:solidFill>
              </a:rPr>
              <a:t>平均耗时</a:t>
            </a:r>
            <a:r>
              <a:rPr lang="zh-CN" altLang="en-US" sz="2800" dirty="0"/>
              <a:t>对比</a:t>
            </a:r>
            <a:endPar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pic>
        <p:nvPicPr>
          <p:cNvPr id="9" name="图片 8">
            <a:extLst>
              <a:ext uri="{FF2B5EF4-FFF2-40B4-BE49-F238E27FC236}">
                <a16:creationId xmlns:a16="http://schemas.microsoft.com/office/drawing/2014/main" id="{1103DC9C-3368-C842-AD79-B3722205E75F}"/>
              </a:ext>
            </a:extLst>
          </p:cNvPr>
          <p:cNvPicPr>
            <a:picLocks noChangeAspect="1"/>
          </p:cNvPicPr>
          <p:nvPr/>
        </p:nvPicPr>
        <p:blipFill rotWithShape="1">
          <a:blip r:embed="rId5"/>
          <a:srcRect t="14863"/>
          <a:stretch/>
        </p:blipFill>
        <p:spPr>
          <a:xfrm>
            <a:off x="12528276" y="8254221"/>
            <a:ext cx="7023100" cy="4335776"/>
          </a:xfrm>
          <a:prstGeom prst="rect">
            <a:avLst/>
          </a:prstGeom>
        </p:spPr>
      </p:pic>
      <p:sp>
        <p:nvSpPr>
          <p:cNvPr id="53" name="文本框 52">
            <a:extLst>
              <a:ext uri="{FF2B5EF4-FFF2-40B4-BE49-F238E27FC236}">
                <a16:creationId xmlns:a16="http://schemas.microsoft.com/office/drawing/2014/main" id="{2DF78C29-BFC1-E94A-8FAF-1DB7EB59ED1A}"/>
              </a:ext>
            </a:extLst>
          </p:cNvPr>
          <p:cNvSpPr txBox="1"/>
          <p:nvPr/>
        </p:nvSpPr>
        <p:spPr>
          <a:xfrm>
            <a:off x="12840867" y="7248293"/>
            <a:ext cx="4371389"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dirty="0"/>
              <a:t>视频修改</a:t>
            </a:r>
            <a:r>
              <a:rPr lang="en-US" altLang="zh-CN" sz="2800" dirty="0"/>
              <a:t>CGI</a:t>
            </a:r>
            <a:r>
              <a:rPr lang="zh-CN" altLang="en-US" sz="2800" dirty="0"/>
              <a:t> </a:t>
            </a:r>
            <a:r>
              <a:rPr lang="en-US" altLang="zh-CN" sz="2800" dirty="0"/>
              <a:t>–</a:t>
            </a:r>
            <a:r>
              <a:rPr lang="zh-CN" altLang="en-US" sz="2800" dirty="0"/>
              <a:t> </a:t>
            </a:r>
            <a:r>
              <a:rPr lang="zh-CN" altLang="en-US" sz="2800" dirty="0">
                <a:solidFill>
                  <a:srgbClr val="FF0000"/>
                </a:solidFill>
              </a:rPr>
              <a:t>失败量</a:t>
            </a:r>
            <a:r>
              <a:rPr lang="zh-CN" altLang="en-US" sz="2800" dirty="0"/>
              <a:t>对比</a:t>
            </a:r>
            <a:endPar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pic>
        <p:nvPicPr>
          <p:cNvPr id="3" name="图片 2">
            <a:extLst>
              <a:ext uri="{FF2B5EF4-FFF2-40B4-BE49-F238E27FC236}">
                <a16:creationId xmlns:a16="http://schemas.microsoft.com/office/drawing/2014/main" id="{D2363556-58A6-9E4E-A11E-61F545C3C771}"/>
              </a:ext>
            </a:extLst>
          </p:cNvPr>
          <p:cNvPicPr>
            <a:picLocks noChangeAspect="1"/>
          </p:cNvPicPr>
          <p:nvPr/>
        </p:nvPicPr>
        <p:blipFill>
          <a:blip r:embed="rId6"/>
          <a:stretch>
            <a:fillRect/>
          </a:stretch>
        </p:blipFill>
        <p:spPr>
          <a:xfrm>
            <a:off x="4641316" y="8549311"/>
            <a:ext cx="7441759" cy="4564062"/>
          </a:xfrm>
          <a:prstGeom prst="rect">
            <a:avLst/>
          </a:prstGeom>
        </p:spPr>
      </p:pic>
      <p:pic>
        <p:nvPicPr>
          <p:cNvPr id="5" name="图片 4">
            <a:extLst>
              <a:ext uri="{FF2B5EF4-FFF2-40B4-BE49-F238E27FC236}">
                <a16:creationId xmlns:a16="http://schemas.microsoft.com/office/drawing/2014/main" id="{7B0DB0CE-0CC4-8E43-A25A-92B363F80A06}"/>
              </a:ext>
            </a:extLst>
          </p:cNvPr>
          <p:cNvPicPr>
            <a:picLocks noChangeAspect="1"/>
          </p:cNvPicPr>
          <p:nvPr/>
        </p:nvPicPr>
        <p:blipFill>
          <a:blip r:embed="rId7"/>
          <a:stretch>
            <a:fillRect/>
          </a:stretch>
        </p:blipFill>
        <p:spPr>
          <a:xfrm>
            <a:off x="17574683" y="8200691"/>
            <a:ext cx="5452533" cy="3825656"/>
          </a:xfrm>
          <a:prstGeom prst="rect">
            <a:avLst/>
          </a:prstGeom>
        </p:spPr>
      </p:pic>
      <p:pic>
        <p:nvPicPr>
          <p:cNvPr id="4" name="图片 3">
            <a:extLst>
              <a:ext uri="{FF2B5EF4-FFF2-40B4-BE49-F238E27FC236}">
                <a16:creationId xmlns:a16="http://schemas.microsoft.com/office/drawing/2014/main" id="{A04C6842-D518-294C-B99B-5664B9FA25D3}"/>
              </a:ext>
            </a:extLst>
          </p:cNvPr>
          <p:cNvPicPr>
            <a:picLocks noChangeAspect="1"/>
          </p:cNvPicPr>
          <p:nvPr/>
        </p:nvPicPr>
        <p:blipFill>
          <a:blip r:embed="rId8"/>
          <a:stretch>
            <a:fillRect/>
          </a:stretch>
        </p:blipFill>
        <p:spPr>
          <a:xfrm>
            <a:off x="11752828" y="1995403"/>
            <a:ext cx="12631173" cy="4880702"/>
          </a:xfrm>
          <a:prstGeom prst="rect">
            <a:avLst/>
          </a:prstGeom>
        </p:spPr>
      </p:pic>
      <p:pic>
        <p:nvPicPr>
          <p:cNvPr id="17" name="图片 16">
            <a:extLst>
              <a:ext uri="{FF2B5EF4-FFF2-40B4-BE49-F238E27FC236}">
                <a16:creationId xmlns:a16="http://schemas.microsoft.com/office/drawing/2014/main" id="{77BD0484-299C-43B5-B922-4949B2033332}"/>
              </a:ext>
            </a:extLst>
          </p:cNvPr>
          <p:cNvPicPr>
            <a:picLocks noChangeAspect="1"/>
          </p:cNvPicPr>
          <p:nvPr/>
        </p:nvPicPr>
        <p:blipFill>
          <a:blip r:embed="rId9"/>
          <a:stretch>
            <a:fillRect/>
          </a:stretch>
        </p:blipFill>
        <p:spPr>
          <a:xfrm>
            <a:off x="765382" y="1995402"/>
            <a:ext cx="9912847" cy="5115920"/>
          </a:xfrm>
          <a:prstGeom prst="rect">
            <a:avLst/>
          </a:prstGeom>
        </p:spPr>
      </p:pic>
      <p:sp>
        <p:nvSpPr>
          <p:cNvPr id="18" name="内页标题，建议30字以内…">
            <a:extLst>
              <a:ext uri="{FF2B5EF4-FFF2-40B4-BE49-F238E27FC236}">
                <a16:creationId xmlns:a16="http://schemas.microsoft.com/office/drawing/2014/main" id="{B7512159-AB30-45DA-87B5-10042E55F8B1}"/>
              </a:ext>
            </a:extLst>
          </p:cNvPr>
          <p:cNvSpPr txBox="1"/>
          <p:nvPr/>
        </p:nvSpPr>
        <p:spPr>
          <a:xfrm>
            <a:off x="3896113" y="621240"/>
            <a:ext cx="7546950"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solidFill>
                  <a:srgbClr val="034FD8"/>
                </a:solidFill>
                <a:sym typeface="TTTGBMedium"/>
              </a:rPr>
              <a:t>统一数据存储服务</a:t>
            </a:r>
          </a:p>
        </p:txBody>
      </p:sp>
      <p:sp>
        <p:nvSpPr>
          <p:cNvPr id="19" name="文本框 18">
            <a:extLst>
              <a:ext uri="{FF2B5EF4-FFF2-40B4-BE49-F238E27FC236}">
                <a16:creationId xmlns:a16="http://schemas.microsoft.com/office/drawing/2014/main" id="{6A8DDA30-16A0-4B9C-81D2-293FD74178FE}"/>
              </a:ext>
            </a:extLst>
          </p:cNvPr>
          <p:cNvSpPr txBox="1"/>
          <p:nvPr/>
        </p:nvSpPr>
        <p:spPr>
          <a:xfrm>
            <a:off x="1041760" y="1391549"/>
            <a:ext cx="153888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接入平台</a:t>
            </a:r>
          </a:p>
        </p:txBody>
      </p:sp>
      <p:sp>
        <p:nvSpPr>
          <p:cNvPr id="24" name="文本框 23">
            <a:extLst>
              <a:ext uri="{FF2B5EF4-FFF2-40B4-BE49-F238E27FC236}">
                <a16:creationId xmlns:a16="http://schemas.microsoft.com/office/drawing/2014/main" id="{2A5DB1E8-2636-4242-8F04-A4C4D976D321}"/>
              </a:ext>
            </a:extLst>
          </p:cNvPr>
          <p:cNvSpPr txBox="1"/>
          <p:nvPr/>
        </p:nvSpPr>
        <p:spPr>
          <a:xfrm>
            <a:off x="12458333" y="1311557"/>
            <a:ext cx="1897956"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存储请求量</a:t>
            </a:r>
          </a:p>
        </p:txBody>
      </p:sp>
    </p:spTree>
    <p:extLst>
      <p:ext uri="{BB962C8B-B14F-4D97-AF65-F5344CB8AC3E}">
        <p14:creationId xmlns:p14="http://schemas.microsoft.com/office/powerpoint/2010/main" val="20578578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15</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91" name="内页标题，建议30字以内…">
            <a:extLst>
              <a:ext uri="{FF2B5EF4-FFF2-40B4-BE49-F238E27FC236}">
                <a16:creationId xmlns:a16="http://schemas.microsoft.com/office/drawing/2014/main" id="{CF0B5871-0814-414A-91E4-34D254571116}"/>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t>存储同步服务</a:t>
            </a:r>
            <a:endParaRPr sz="6000" dirty="0">
              <a:solidFill>
                <a:srgbClr val="FF0000"/>
              </a:solidFill>
            </a:endParaRPr>
          </a:p>
        </p:txBody>
      </p:sp>
      <p:sp>
        <p:nvSpPr>
          <p:cNvPr id="12" name="圆角矩形 3">
            <a:extLst>
              <a:ext uri="{FF2B5EF4-FFF2-40B4-BE49-F238E27FC236}">
                <a16:creationId xmlns:a16="http://schemas.microsoft.com/office/drawing/2014/main" id="{327B0D46-1806-F24F-A703-9B3EDFB57B60}"/>
              </a:ext>
            </a:extLst>
          </p:cNvPr>
          <p:cNvSpPr/>
          <p:nvPr/>
        </p:nvSpPr>
        <p:spPr>
          <a:xfrm>
            <a:off x="1318138" y="2192369"/>
            <a:ext cx="2963929"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视频逻辑</a:t>
            </a:r>
            <a:r>
              <a:rPr lang="en-US" altLang="zh-CN" sz="2700" dirty="0">
                <a:sym typeface="+mn-ea"/>
              </a:rPr>
              <a:t>CGI</a:t>
            </a:r>
            <a:endParaRPr lang="zh-CN" altLang="en-US" sz="2700" dirty="0">
              <a:sym typeface="+mn-ea"/>
            </a:endParaRPr>
          </a:p>
        </p:txBody>
      </p:sp>
      <p:sp>
        <p:nvSpPr>
          <p:cNvPr id="13" name="圆柱形 57">
            <a:extLst>
              <a:ext uri="{FF2B5EF4-FFF2-40B4-BE49-F238E27FC236}">
                <a16:creationId xmlns:a16="http://schemas.microsoft.com/office/drawing/2014/main" id="{184B7677-CAEF-514B-AE6E-4EB9CE592569}"/>
              </a:ext>
            </a:extLst>
          </p:cNvPr>
          <p:cNvSpPr/>
          <p:nvPr/>
        </p:nvSpPr>
        <p:spPr>
          <a:xfrm>
            <a:off x="1318139" y="4234281"/>
            <a:ext cx="2963929"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err="1">
                <a:solidFill>
                  <a:srgbClr val="000000"/>
                </a:solidFill>
                <a:latin typeface="微软雅黑" charset="0"/>
                <a:ea typeface="微软雅黑" charset="0"/>
                <a:sym typeface="+mn-ea"/>
              </a:rPr>
              <a:t>Mysql</a:t>
            </a:r>
            <a:r>
              <a:rPr lang="en-US" altLang="zh-CN" sz="2800" dirty="0">
                <a:solidFill>
                  <a:srgbClr val="000000"/>
                </a:solidFill>
                <a:latin typeface="微软雅黑" charset="0"/>
                <a:ea typeface="微软雅黑" charset="0"/>
                <a:sym typeface="+mn-ea"/>
              </a:rPr>
              <a:t>(master)</a:t>
            </a:r>
            <a:endParaRPr lang="zh-CN" altLang="en-US" sz="2800" dirty="0">
              <a:solidFill>
                <a:srgbClr val="000000"/>
              </a:solidFill>
              <a:latin typeface="微软雅黑" charset="0"/>
              <a:ea typeface="微软雅黑" charset="0"/>
              <a:sym typeface="+mn-ea"/>
            </a:endParaRPr>
          </a:p>
        </p:txBody>
      </p:sp>
      <p:cxnSp>
        <p:nvCxnSpPr>
          <p:cNvPr id="14" name="直线箭头连接符 13">
            <a:extLst>
              <a:ext uri="{FF2B5EF4-FFF2-40B4-BE49-F238E27FC236}">
                <a16:creationId xmlns:a16="http://schemas.microsoft.com/office/drawing/2014/main" id="{4DBD49DC-8E86-F84F-81D3-D20A018D35BF}"/>
              </a:ext>
            </a:extLst>
          </p:cNvPr>
          <p:cNvCxnSpPr>
            <a:cxnSpLocks/>
            <a:stCxn id="12" idx="2"/>
            <a:endCxn id="13" idx="1"/>
          </p:cNvCxnSpPr>
          <p:nvPr/>
        </p:nvCxnSpPr>
        <p:spPr>
          <a:xfrm>
            <a:off x="2800103" y="2986119"/>
            <a:ext cx="1" cy="1248162"/>
          </a:xfrm>
          <a:prstGeom prst="straightConnector1">
            <a:avLst/>
          </a:prstGeom>
          <a:noFill/>
          <a:ln w="38100" cap="flat">
            <a:solidFill>
              <a:schemeClr val="tx2">
                <a:lumMod val="50000"/>
              </a:schemeClr>
            </a:solidFill>
            <a:prstDash val="solid"/>
            <a:miter lim="400000"/>
            <a:headEnd type="stealth" w="lg" len="med"/>
            <a:tailEnd type="stealth" w="lg" len="lg"/>
          </a:ln>
          <a:effectLst/>
          <a:sp3d/>
        </p:spPr>
        <p:style>
          <a:lnRef idx="0">
            <a:scrgbClr r="0" g="0" b="0"/>
          </a:lnRef>
          <a:fillRef idx="0">
            <a:scrgbClr r="0" g="0" b="0"/>
          </a:fillRef>
          <a:effectRef idx="0">
            <a:scrgbClr r="0" g="0" b="0"/>
          </a:effectRef>
          <a:fontRef idx="none"/>
        </p:style>
      </p:cxnSp>
      <p:sp>
        <p:nvSpPr>
          <p:cNvPr id="24" name="圆柱形 57">
            <a:extLst>
              <a:ext uri="{FF2B5EF4-FFF2-40B4-BE49-F238E27FC236}">
                <a16:creationId xmlns:a16="http://schemas.microsoft.com/office/drawing/2014/main" id="{8DF1456D-4220-6640-8BC1-DD3C85101C5F}"/>
              </a:ext>
            </a:extLst>
          </p:cNvPr>
          <p:cNvSpPr/>
          <p:nvPr/>
        </p:nvSpPr>
        <p:spPr>
          <a:xfrm>
            <a:off x="7202965" y="4234281"/>
            <a:ext cx="2833128"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err="1">
                <a:solidFill>
                  <a:srgbClr val="000000"/>
                </a:solidFill>
                <a:latin typeface="微软雅黑" charset="0"/>
                <a:ea typeface="微软雅黑" charset="0"/>
                <a:sym typeface="+mn-ea"/>
              </a:rPr>
              <a:t>Mysql</a:t>
            </a:r>
            <a:r>
              <a:rPr lang="en-US" altLang="zh-CN" sz="2800" dirty="0">
                <a:solidFill>
                  <a:srgbClr val="000000"/>
                </a:solidFill>
                <a:latin typeface="微软雅黑" charset="0"/>
                <a:ea typeface="微软雅黑" charset="0"/>
                <a:sym typeface="+mn-ea"/>
              </a:rPr>
              <a:t>(slave)</a:t>
            </a:r>
            <a:endParaRPr lang="zh-CN" altLang="en-US" sz="2800" dirty="0">
              <a:solidFill>
                <a:srgbClr val="000000"/>
              </a:solidFill>
              <a:latin typeface="微软雅黑" charset="0"/>
              <a:ea typeface="微软雅黑" charset="0"/>
              <a:sym typeface="+mn-ea"/>
            </a:endParaRPr>
          </a:p>
        </p:txBody>
      </p:sp>
      <p:sp>
        <p:nvSpPr>
          <p:cNvPr id="25" name="圆柱形 57">
            <a:extLst>
              <a:ext uri="{FF2B5EF4-FFF2-40B4-BE49-F238E27FC236}">
                <a16:creationId xmlns:a16="http://schemas.microsoft.com/office/drawing/2014/main" id="{1B98E843-DD79-D548-A154-87CFD5499ADF}"/>
              </a:ext>
            </a:extLst>
          </p:cNvPr>
          <p:cNvSpPr/>
          <p:nvPr/>
        </p:nvSpPr>
        <p:spPr>
          <a:xfrm>
            <a:off x="7158360" y="6714763"/>
            <a:ext cx="2833128"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err="1">
                <a:solidFill>
                  <a:srgbClr val="000000"/>
                </a:solidFill>
                <a:latin typeface="微软雅黑" charset="0"/>
                <a:ea typeface="微软雅黑" charset="0"/>
                <a:sym typeface="+mn-ea"/>
              </a:rPr>
              <a:t>Mysql</a:t>
            </a:r>
            <a:r>
              <a:rPr lang="en-US" altLang="zh-CN" sz="2800" dirty="0">
                <a:solidFill>
                  <a:srgbClr val="000000"/>
                </a:solidFill>
                <a:latin typeface="微软雅黑" charset="0"/>
                <a:ea typeface="微软雅黑" charset="0"/>
                <a:sym typeface="+mn-ea"/>
              </a:rPr>
              <a:t>(slave)</a:t>
            </a:r>
            <a:endParaRPr lang="zh-CN" altLang="en-US" sz="2800" dirty="0">
              <a:solidFill>
                <a:srgbClr val="000000"/>
              </a:solidFill>
              <a:latin typeface="微软雅黑" charset="0"/>
              <a:ea typeface="微软雅黑" charset="0"/>
              <a:sym typeface="+mn-ea"/>
            </a:endParaRPr>
          </a:p>
        </p:txBody>
      </p:sp>
      <p:sp>
        <p:nvSpPr>
          <p:cNvPr id="26" name="圆柱形 57">
            <a:extLst>
              <a:ext uri="{FF2B5EF4-FFF2-40B4-BE49-F238E27FC236}">
                <a16:creationId xmlns:a16="http://schemas.microsoft.com/office/drawing/2014/main" id="{140683A7-0753-4740-91B1-592E250D226A}"/>
              </a:ext>
            </a:extLst>
          </p:cNvPr>
          <p:cNvSpPr/>
          <p:nvPr/>
        </p:nvSpPr>
        <p:spPr>
          <a:xfrm>
            <a:off x="7202965" y="9240467"/>
            <a:ext cx="2833128"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err="1">
                <a:solidFill>
                  <a:srgbClr val="000000"/>
                </a:solidFill>
                <a:latin typeface="微软雅黑" charset="0"/>
                <a:ea typeface="微软雅黑" charset="0"/>
                <a:sym typeface="+mn-ea"/>
              </a:rPr>
              <a:t>Mysql</a:t>
            </a:r>
            <a:r>
              <a:rPr lang="en-US" altLang="zh-CN" sz="2800" dirty="0">
                <a:solidFill>
                  <a:srgbClr val="000000"/>
                </a:solidFill>
                <a:latin typeface="微软雅黑" charset="0"/>
                <a:ea typeface="微软雅黑" charset="0"/>
                <a:sym typeface="+mn-ea"/>
              </a:rPr>
              <a:t>(slave)</a:t>
            </a:r>
            <a:endParaRPr lang="zh-CN" altLang="en-US" sz="2800" dirty="0">
              <a:solidFill>
                <a:srgbClr val="000000"/>
              </a:solidFill>
              <a:latin typeface="微软雅黑" charset="0"/>
              <a:ea typeface="微软雅黑" charset="0"/>
              <a:sym typeface="+mn-ea"/>
            </a:endParaRPr>
          </a:p>
        </p:txBody>
      </p:sp>
      <p:cxnSp>
        <p:nvCxnSpPr>
          <p:cNvPr id="16" name="直线箭头连接符 15">
            <a:extLst>
              <a:ext uri="{FF2B5EF4-FFF2-40B4-BE49-F238E27FC236}">
                <a16:creationId xmlns:a16="http://schemas.microsoft.com/office/drawing/2014/main" id="{815A6021-E4A4-224F-BE59-1D6AA962A3A2}"/>
              </a:ext>
            </a:extLst>
          </p:cNvPr>
          <p:cNvCxnSpPr>
            <a:cxnSpLocks/>
            <a:stCxn id="13" idx="4"/>
            <a:endCxn id="24" idx="2"/>
          </p:cNvCxnSpPr>
          <p:nvPr/>
        </p:nvCxnSpPr>
        <p:spPr>
          <a:xfrm>
            <a:off x="4282068" y="4823561"/>
            <a:ext cx="2920897" cy="0"/>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27" name="直线箭头连接符 26">
            <a:extLst>
              <a:ext uri="{FF2B5EF4-FFF2-40B4-BE49-F238E27FC236}">
                <a16:creationId xmlns:a16="http://schemas.microsoft.com/office/drawing/2014/main" id="{ED74D2B1-4C31-5043-8193-097BA5A75E7B}"/>
              </a:ext>
            </a:extLst>
          </p:cNvPr>
          <p:cNvCxnSpPr>
            <a:cxnSpLocks/>
            <a:stCxn id="13" idx="4"/>
            <a:endCxn id="25" idx="2"/>
          </p:cNvCxnSpPr>
          <p:nvPr/>
        </p:nvCxnSpPr>
        <p:spPr>
          <a:xfrm>
            <a:off x="4282068" y="4823561"/>
            <a:ext cx="2876292" cy="2480482"/>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30" name="直线箭头连接符 29">
            <a:extLst>
              <a:ext uri="{FF2B5EF4-FFF2-40B4-BE49-F238E27FC236}">
                <a16:creationId xmlns:a16="http://schemas.microsoft.com/office/drawing/2014/main" id="{65F5DBA9-A85A-6646-8486-D0C5ADEBCF52}"/>
              </a:ext>
            </a:extLst>
          </p:cNvPr>
          <p:cNvCxnSpPr>
            <a:cxnSpLocks/>
            <a:stCxn id="13" idx="4"/>
            <a:endCxn id="26" idx="2"/>
          </p:cNvCxnSpPr>
          <p:nvPr/>
        </p:nvCxnSpPr>
        <p:spPr>
          <a:xfrm>
            <a:off x="4282068" y="4823561"/>
            <a:ext cx="2920897" cy="5006186"/>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3" name="矩形 32">
            <a:extLst>
              <a:ext uri="{FF2B5EF4-FFF2-40B4-BE49-F238E27FC236}">
                <a16:creationId xmlns:a16="http://schemas.microsoft.com/office/drawing/2014/main" id="{7D29042E-C0D1-1744-9EE8-67593F4E6CF4}"/>
              </a:ext>
            </a:extLst>
          </p:cNvPr>
          <p:cNvSpPr/>
          <p:nvPr/>
        </p:nvSpPr>
        <p:spPr>
          <a:xfrm>
            <a:off x="11842501" y="4442759"/>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xxx</a:t>
            </a:r>
            <a:r>
              <a:rPr lang="zh-CN" altLang="en-US" sz="2800" dirty="0">
                <a:solidFill>
                  <a:srgbClr val="000000"/>
                </a:solidFill>
                <a:latin typeface="微软雅黑" charset="0"/>
                <a:ea typeface="微软雅黑" charset="0"/>
                <a:sym typeface="Helvetica Neue Medium"/>
              </a:rPr>
              <a:t>扫表</a:t>
            </a:r>
          </a:p>
        </p:txBody>
      </p:sp>
      <p:sp>
        <p:nvSpPr>
          <p:cNvPr id="34" name="矩形 33">
            <a:extLst>
              <a:ext uri="{FF2B5EF4-FFF2-40B4-BE49-F238E27FC236}">
                <a16:creationId xmlns:a16="http://schemas.microsoft.com/office/drawing/2014/main" id="{830F424D-D7D0-EB4C-BE94-65598C3886B5}"/>
              </a:ext>
            </a:extLst>
          </p:cNvPr>
          <p:cNvSpPr/>
          <p:nvPr/>
        </p:nvSpPr>
        <p:spPr>
          <a:xfrm>
            <a:off x="11753291" y="6979301"/>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xxx</a:t>
            </a:r>
            <a:r>
              <a:rPr lang="zh-CN" altLang="en-US" sz="2800" dirty="0">
                <a:solidFill>
                  <a:srgbClr val="000000"/>
                </a:solidFill>
                <a:latin typeface="微软雅黑" charset="0"/>
                <a:ea typeface="微软雅黑" charset="0"/>
                <a:sym typeface="Helvetica Neue Medium"/>
              </a:rPr>
              <a:t>扫表</a:t>
            </a:r>
          </a:p>
        </p:txBody>
      </p:sp>
      <p:sp>
        <p:nvSpPr>
          <p:cNvPr id="35" name="矩形 34">
            <a:extLst>
              <a:ext uri="{FF2B5EF4-FFF2-40B4-BE49-F238E27FC236}">
                <a16:creationId xmlns:a16="http://schemas.microsoft.com/office/drawing/2014/main" id="{D97B5502-E533-C14A-8838-EBD9F13B939D}"/>
              </a:ext>
            </a:extLst>
          </p:cNvPr>
          <p:cNvSpPr/>
          <p:nvPr/>
        </p:nvSpPr>
        <p:spPr>
          <a:xfrm>
            <a:off x="11842501" y="9448945"/>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xxx</a:t>
            </a:r>
            <a:r>
              <a:rPr lang="zh-CN" altLang="en-US" sz="2800" dirty="0">
                <a:solidFill>
                  <a:srgbClr val="000000"/>
                </a:solidFill>
                <a:latin typeface="微软雅黑" charset="0"/>
                <a:ea typeface="微软雅黑" charset="0"/>
                <a:sym typeface="Helvetica Neue Medium"/>
              </a:rPr>
              <a:t>扫表</a:t>
            </a:r>
          </a:p>
        </p:txBody>
      </p:sp>
      <p:cxnSp>
        <p:nvCxnSpPr>
          <p:cNvPr id="39" name="直线箭头连接符 38">
            <a:extLst>
              <a:ext uri="{FF2B5EF4-FFF2-40B4-BE49-F238E27FC236}">
                <a16:creationId xmlns:a16="http://schemas.microsoft.com/office/drawing/2014/main" id="{78BC1EDB-B4F5-5147-977C-D8A00A999FFD}"/>
              </a:ext>
            </a:extLst>
          </p:cNvPr>
          <p:cNvCxnSpPr>
            <a:cxnSpLocks/>
            <a:endCxn id="33" idx="1"/>
          </p:cNvCxnSpPr>
          <p:nvPr/>
        </p:nvCxnSpPr>
        <p:spPr>
          <a:xfrm flipV="1">
            <a:off x="10036093" y="4823561"/>
            <a:ext cx="1806408" cy="623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1" name="直线箭头连接符 40">
            <a:extLst>
              <a:ext uri="{FF2B5EF4-FFF2-40B4-BE49-F238E27FC236}">
                <a16:creationId xmlns:a16="http://schemas.microsoft.com/office/drawing/2014/main" id="{C14B3D43-0BEF-A740-8545-3B5E5D48825D}"/>
              </a:ext>
            </a:extLst>
          </p:cNvPr>
          <p:cNvCxnSpPr>
            <a:cxnSpLocks/>
          </p:cNvCxnSpPr>
          <p:nvPr/>
        </p:nvCxnSpPr>
        <p:spPr>
          <a:xfrm flipV="1">
            <a:off x="9946883" y="7356986"/>
            <a:ext cx="1806408" cy="623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42" name="直线箭头连接符 41">
            <a:extLst>
              <a:ext uri="{FF2B5EF4-FFF2-40B4-BE49-F238E27FC236}">
                <a16:creationId xmlns:a16="http://schemas.microsoft.com/office/drawing/2014/main" id="{32C433E5-99E5-814F-A7FD-3C608E6C580B}"/>
              </a:ext>
            </a:extLst>
          </p:cNvPr>
          <p:cNvCxnSpPr>
            <a:cxnSpLocks/>
          </p:cNvCxnSpPr>
          <p:nvPr/>
        </p:nvCxnSpPr>
        <p:spPr>
          <a:xfrm flipV="1">
            <a:off x="10036093" y="9906269"/>
            <a:ext cx="1806408" cy="623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37" name="右中括号 36">
            <a:extLst>
              <a:ext uri="{FF2B5EF4-FFF2-40B4-BE49-F238E27FC236}">
                <a16:creationId xmlns:a16="http://schemas.microsoft.com/office/drawing/2014/main" id="{1DD96558-0557-A946-99CA-370E0A340969}"/>
              </a:ext>
            </a:extLst>
          </p:cNvPr>
          <p:cNvSpPr/>
          <p:nvPr/>
        </p:nvSpPr>
        <p:spPr>
          <a:xfrm rot="16200000" flipH="1">
            <a:off x="10878530" y="3495074"/>
            <a:ext cx="121535" cy="4532666"/>
          </a:xfrm>
          <a:prstGeom prst="rightBracket">
            <a:avLst/>
          </a:prstGeom>
          <a:noFill/>
          <a:ln w="50800" cap="flat">
            <a:solidFill>
              <a:schemeClr val="accent5">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38" name="文本框 37">
            <a:extLst>
              <a:ext uri="{FF2B5EF4-FFF2-40B4-BE49-F238E27FC236}">
                <a16:creationId xmlns:a16="http://schemas.microsoft.com/office/drawing/2014/main" id="{2BC726A9-0F40-5E4A-8D5D-64D0CE2C3C64}"/>
              </a:ext>
            </a:extLst>
          </p:cNvPr>
          <p:cNvSpPr txBox="1"/>
          <p:nvPr/>
        </p:nvSpPr>
        <p:spPr>
          <a:xfrm>
            <a:off x="9206171" y="5317656"/>
            <a:ext cx="355546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dirty="0"/>
              <a:t>增量</a:t>
            </a:r>
            <a:r>
              <a:rPr lang="en-US" altLang="zh-CN" sz="2800" dirty="0"/>
              <a:t>10s</a:t>
            </a:r>
            <a:r>
              <a:rPr lang="zh-CN" altLang="en-US" sz="2800" dirty="0"/>
              <a:t>，洗数据小时</a:t>
            </a:r>
            <a:endPar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48" name="右中括号 47">
            <a:extLst>
              <a:ext uri="{FF2B5EF4-FFF2-40B4-BE49-F238E27FC236}">
                <a16:creationId xmlns:a16="http://schemas.microsoft.com/office/drawing/2014/main" id="{FFB25914-5BDC-E14D-BE77-64FCC5F93234}"/>
              </a:ext>
            </a:extLst>
          </p:cNvPr>
          <p:cNvSpPr/>
          <p:nvPr/>
        </p:nvSpPr>
        <p:spPr>
          <a:xfrm rot="16200000" flipH="1">
            <a:off x="10923134" y="5995862"/>
            <a:ext cx="121535" cy="4532666"/>
          </a:xfrm>
          <a:prstGeom prst="rightBracket">
            <a:avLst/>
          </a:prstGeom>
          <a:noFill/>
          <a:ln w="50800" cap="flat">
            <a:solidFill>
              <a:schemeClr val="accent5">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49" name="文本框 48">
            <a:extLst>
              <a:ext uri="{FF2B5EF4-FFF2-40B4-BE49-F238E27FC236}">
                <a16:creationId xmlns:a16="http://schemas.microsoft.com/office/drawing/2014/main" id="{8F0685FC-E71A-404C-A774-BCD44EED891F}"/>
              </a:ext>
            </a:extLst>
          </p:cNvPr>
          <p:cNvSpPr txBox="1"/>
          <p:nvPr/>
        </p:nvSpPr>
        <p:spPr>
          <a:xfrm>
            <a:off x="8739777" y="7815614"/>
            <a:ext cx="535082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dirty="0"/>
              <a:t>增量</a:t>
            </a:r>
            <a:r>
              <a:rPr lang="en-US" altLang="zh-CN" sz="2800" dirty="0"/>
              <a:t>10s</a:t>
            </a:r>
            <a:r>
              <a:rPr lang="zh-CN" altLang="en-US" sz="2800" dirty="0"/>
              <a:t>，全量小时，洗数据小时</a:t>
            </a:r>
            <a:endPar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52" name="右中括号 51">
            <a:extLst>
              <a:ext uri="{FF2B5EF4-FFF2-40B4-BE49-F238E27FC236}">
                <a16:creationId xmlns:a16="http://schemas.microsoft.com/office/drawing/2014/main" id="{900E38B5-6AB6-6D43-9AD8-0594B1C400C1}"/>
              </a:ext>
            </a:extLst>
          </p:cNvPr>
          <p:cNvSpPr/>
          <p:nvPr/>
        </p:nvSpPr>
        <p:spPr>
          <a:xfrm rot="16200000" flipH="1">
            <a:off x="11029284" y="8483296"/>
            <a:ext cx="121535" cy="4532666"/>
          </a:xfrm>
          <a:prstGeom prst="rightBracket">
            <a:avLst/>
          </a:prstGeom>
          <a:noFill/>
          <a:ln w="50800" cap="flat">
            <a:solidFill>
              <a:schemeClr val="accent5">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53" name="文本框 52">
            <a:extLst>
              <a:ext uri="{FF2B5EF4-FFF2-40B4-BE49-F238E27FC236}">
                <a16:creationId xmlns:a16="http://schemas.microsoft.com/office/drawing/2014/main" id="{A8A48393-7325-C248-A6D2-A8F49E662FAF}"/>
              </a:ext>
            </a:extLst>
          </p:cNvPr>
          <p:cNvSpPr txBox="1"/>
          <p:nvPr/>
        </p:nvSpPr>
        <p:spPr>
          <a:xfrm>
            <a:off x="9356925" y="10305878"/>
            <a:ext cx="3555460"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800" dirty="0"/>
              <a:t>增量</a:t>
            </a:r>
            <a:r>
              <a:rPr lang="en-US" altLang="zh-CN" sz="2800" dirty="0"/>
              <a:t>10s</a:t>
            </a:r>
            <a:r>
              <a:rPr lang="zh-CN" altLang="en-US" sz="2800" dirty="0"/>
              <a:t>，洗数据小时</a:t>
            </a:r>
            <a:endPar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54" name="矩形 53">
            <a:extLst>
              <a:ext uri="{FF2B5EF4-FFF2-40B4-BE49-F238E27FC236}">
                <a16:creationId xmlns:a16="http://schemas.microsoft.com/office/drawing/2014/main" id="{E60B6A12-EDD4-4745-9ED7-B96347B52853}"/>
              </a:ext>
            </a:extLst>
          </p:cNvPr>
          <p:cNvSpPr/>
          <p:nvPr/>
        </p:nvSpPr>
        <p:spPr>
          <a:xfrm>
            <a:off x="15904945" y="4442759"/>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同步</a:t>
            </a:r>
          </a:p>
        </p:txBody>
      </p:sp>
      <p:sp>
        <p:nvSpPr>
          <p:cNvPr id="55" name="矩形 54">
            <a:extLst>
              <a:ext uri="{FF2B5EF4-FFF2-40B4-BE49-F238E27FC236}">
                <a16:creationId xmlns:a16="http://schemas.microsoft.com/office/drawing/2014/main" id="{187E5080-5FC6-044C-A607-98B43F07C7CD}"/>
              </a:ext>
            </a:extLst>
          </p:cNvPr>
          <p:cNvSpPr/>
          <p:nvPr/>
        </p:nvSpPr>
        <p:spPr>
          <a:xfrm>
            <a:off x="15815735" y="6979301"/>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同步</a:t>
            </a:r>
          </a:p>
        </p:txBody>
      </p:sp>
      <p:sp>
        <p:nvSpPr>
          <p:cNvPr id="56" name="矩形 55">
            <a:extLst>
              <a:ext uri="{FF2B5EF4-FFF2-40B4-BE49-F238E27FC236}">
                <a16:creationId xmlns:a16="http://schemas.microsoft.com/office/drawing/2014/main" id="{CE7C5456-3077-5545-B8B6-58BF21F2091F}"/>
              </a:ext>
            </a:extLst>
          </p:cNvPr>
          <p:cNvSpPr/>
          <p:nvPr/>
        </p:nvSpPr>
        <p:spPr>
          <a:xfrm>
            <a:off x="15904945" y="9448945"/>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同步</a:t>
            </a:r>
          </a:p>
        </p:txBody>
      </p:sp>
      <p:cxnSp>
        <p:nvCxnSpPr>
          <p:cNvPr id="43" name="肘形连接符 42">
            <a:extLst>
              <a:ext uri="{FF2B5EF4-FFF2-40B4-BE49-F238E27FC236}">
                <a16:creationId xmlns:a16="http://schemas.microsoft.com/office/drawing/2014/main" id="{F4CA57CC-B9CD-E34E-839A-EC9C59D740F9}"/>
              </a:ext>
            </a:extLst>
          </p:cNvPr>
          <p:cNvCxnSpPr>
            <a:stCxn id="54" idx="0"/>
            <a:endCxn id="24" idx="1"/>
          </p:cNvCxnSpPr>
          <p:nvPr/>
        </p:nvCxnSpPr>
        <p:spPr>
          <a:xfrm rot="16200000" flipV="1">
            <a:off x="12715242" y="138568"/>
            <a:ext cx="208478" cy="8399904"/>
          </a:xfrm>
          <a:prstGeom prst="bentConnector3">
            <a:avLst>
              <a:gd name="adj1" fmla="val 209652"/>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59" name="肘形连接符 58">
            <a:extLst>
              <a:ext uri="{FF2B5EF4-FFF2-40B4-BE49-F238E27FC236}">
                <a16:creationId xmlns:a16="http://schemas.microsoft.com/office/drawing/2014/main" id="{89A11429-2B66-4F45-B257-35F1EB3E8287}"/>
              </a:ext>
            </a:extLst>
          </p:cNvPr>
          <p:cNvCxnSpPr>
            <a:cxnSpLocks/>
            <a:stCxn id="55" idx="0"/>
            <a:endCxn id="25" idx="1"/>
          </p:cNvCxnSpPr>
          <p:nvPr/>
        </p:nvCxnSpPr>
        <p:spPr>
          <a:xfrm rot="16200000" flipV="1">
            <a:off x="12620305" y="2669382"/>
            <a:ext cx="264538" cy="8355299"/>
          </a:xfrm>
          <a:prstGeom prst="bentConnector3">
            <a:avLst>
              <a:gd name="adj1" fmla="val 186415"/>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0" name="肘形连接符 59">
            <a:extLst>
              <a:ext uri="{FF2B5EF4-FFF2-40B4-BE49-F238E27FC236}">
                <a16:creationId xmlns:a16="http://schemas.microsoft.com/office/drawing/2014/main" id="{6DE6A5E4-B652-0443-BC28-9750AAB62AE0}"/>
              </a:ext>
            </a:extLst>
          </p:cNvPr>
          <p:cNvCxnSpPr>
            <a:cxnSpLocks/>
            <a:stCxn id="56" idx="0"/>
            <a:endCxn id="26" idx="1"/>
          </p:cNvCxnSpPr>
          <p:nvPr/>
        </p:nvCxnSpPr>
        <p:spPr>
          <a:xfrm rot="16200000" flipV="1">
            <a:off x="12715242" y="5144754"/>
            <a:ext cx="208478" cy="8399904"/>
          </a:xfrm>
          <a:prstGeom prst="bentConnector3">
            <a:avLst>
              <a:gd name="adj1" fmla="val 209652"/>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1" name="直线箭头连接符 60">
            <a:extLst>
              <a:ext uri="{FF2B5EF4-FFF2-40B4-BE49-F238E27FC236}">
                <a16:creationId xmlns:a16="http://schemas.microsoft.com/office/drawing/2014/main" id="{72046935-F6E1-7544-93D1-EBC6FC934422}"/>
              </a:ext>
            </a:extLst>
          </p:cNvPr>
          <p:cNvCxnSpPr>
            <a:cxnSpLocks/>
          </p:cNvCxnSpPr>
          <p:nvPr/>
        </p:nvCxnSpPr>
        <p:spPr>
          <a:xfrm flipV="1">
            <a:off x="14071477" y="4870904"/>
            <a:ext cx="1806408" cy="623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2" name="直线箭头连接符 61">
            <a:extLst>
              <a:ext uri="{FF2B5EF4-FFF2-40B4-BE49-F238E27FC236}">
                <a16:creationId xmlns:a16="http://schemas.microsoft.com/office/drawing/2014/main" id="{39E3267B-28B7-4B4B-AE3A-0D48FCAAC3E8}"/>
              </a:ext>
            </a:extLst>
          </p:cNvPr>
          <p:cNvCxnSpPr>
            <a:cxnSpLocks/>
          </p:cNvCxnSpPr>
          <p:nvPr/>
        </p:nvCxnSpPr>
        <p:spPr>
          <a:xfrm flipV="1">
            <a:off x="13937662" y="7369353"/>
            <a:ext cx="1806408" cy="623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3" name="直线箭头连接符 62">
            <a:extLst>
              <a:ext uri="{FF2B5EF4-FFF2-40B4-BE49-F238E27FC236}">
                <a16:creationId xmlns:a16="http://schemas.microsoft.com/office/drawing/2014/main" id="{30AF52B8-3A23-9C47-A4FA-287E9799F6DF}"/>
              </a:ext>
            </a:extLst>
          </p:cNvPr>
          <p:cNvCxnSpPr>
            <a:cxnSpLocks/>
          </p:cNvCxnSpPr>
          <p:nvPr/>
        </p:nvCxnSpPr>
        <p:spPr>
          <a:xfrm flipV="1">
            <a:off x="14063675" y="9823513"/>
            <a:ext cx="1806408" cy="623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8" name="矩形 67">
            <a:extLst>
              <a:ext uri="{FF2B5EF4-FFF2-40B4-BE49-F238E27FC236}">
                <a16:creationId xmlns:a16="http://schemas.microsoft.com/office/drawing/2014/main" id="{D92DE723-DC4A-FD4E-9018-F93E405FEF3E}"/>
              </a:ext>
            </a:extLst>
          </p:cNvPr>
          <p:cNvSpPr/>
          <p:nvPr/>
        </p:nvSpPr>
        <p:spPr>
          <a:xfrm>
            <a:off x="19897162" y="4403933"/>
            <a:ext cx="2228976" cy="716693"/>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UNION</a:t>
            </a:r>
            <a:endParaRPr lang="zh-CN" altLang="en-US" sz="2800" dirty="0">
              <a:solidFill>
                <a:srgbClr val="000000"/>
              </a:solidFill>
              <a:latin typeface="微软雅黑" charset="0"/>
              <a:ea typeface="微软雅黑" charset="0"/>
              <a:sym typeface="Helvetica Neue Medium"/>
            </a:endParaRPr>
          </a:p>
        </p:txBody>
      </p:sp>
      <p:sp>
        <p:nvSpPr>
          <p:cNvPr id="69" name="矩形 68">
            <a:extLst>
              <a:ext uri="{FF2B5EF4-FFF2-40B4-BE49-F238E27FC236}">
                <a16:creationId xmlns:a16="http://schemas.microsoft.com/office/drawing/2014/main" id="{2139043E-2459-2749-82A9-20BEDF685157}"/>
              </a:ext>
            </a:extLst>
          </p:cNvPr>
          <p:cNvSpPr/>
          <p:nvPr/>
        </p:nvSpPr>
        <p:spPr>
          <a:xfrm>
            <a:off x="19874860" y="7011007"/>
            <a:ext cx="222897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TDW</a:t>
            </a:r>
            <a:endParaRPr lang="zh-CN" altLang="en-US" sz="2800" dirty="0">
              <a:solidFill>
                <a:srgbClr val="000000"/>
              </a:solidFill>
              <a:latin typeface="微软雅黑" charset="0"/>
              <a:ea typeface="微软雅黑" charset="0"/>
              <a:sym typeface="Helvetica Neue Medium"/>
            </a:endParaRPr>
          </a:p>
        </p:txBody>
      </p:sp>
      <p:sp>
        <p:nvSpPr>
          <p:cNvPr id="70" name="矩形 69">
            <a:extLst>
              <a:ext uri="{FF2B5EF4-FFF2-40B4-BE49-F238E27FC236}">
                <a16:creationId xmlns:a16="http://schemas.microsoft.com/office/drawing/2014/main" id="{F70F90F1-4803-E746-8908-39EF9A9EB0C5}"/>
              </a:ext>
            </a:extLst>
          </p:cNvPr>
          <p:cNvSpPr/>
          <p:nvPr/>
        </p:nvSpPr>
        <p:spPr>
          <a:xfrm>
            <a:off x="19897162" y="9425355"/>
            <a:ext cx="2228976" cy="684501"/>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ES</a:t>
            </a:r>
            <a:endParaRPr lang="zh-CN" altLang="en-US" sz="2800" dirty="0">
              <a:solidFill>
                <a:srgbClr val="000000"/>
              </a:solidFill>
              <a:latin typeface="微软雅黑" charset="0"/>
              <a:ea typeface="微软雅黑" charset="0"/>
              <a:sym typeface="Helvetica Neue Medium"/>
            </a:endParaRPr>
          </a:p>
        </p:txBody>
      </p:sp>
      <p:cxnSp>
        <p:nvCxnSpPr>
          <p:cNvPr id="71" name="直线箭头连接符 70">
            <a:extLst>
              <a:ext uri="{FF2B5EF4-FFF2-40B4-BE49-F238E27FC236}">
                <a16:creationId xmlns:a16="http://schemas.microsoft.com/office/drawing/2014/main" id="{91BDD9E2-FF9E-3D42-B3C7-6E6CFE137F10}"/>
              </a:ext>
            </a:extLst>
          </p:cNvPr>
          <p:cNvCxnSpPr>
            <a:cxnSpLocks/>
          </p:cNvCxnSpPr>
          <p:nvPr/>
        </p:nvCxnSpPr>
        <p:spPr>
          <a:xfrm flipV="1">
            <a:off x="18133921" y="4824567"/>
            <a:ext cx="1806408" cy="623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2" name="直线箭头连接符 71">
            <a:extLst>
              <a:ext uri="{FF2B5EF4-FFF2-40B4-BE49-F238E27FC236}">
                <a16:creationId xmlns:a16="http://schemas.microsoft.com/office/drawing/2014/main" id="{E57173F1-420C-FB4D-9EEB-8E7ACA3FC969}"/>
              </a:ext>
            </a:extLst>
          </p:cNvPr>
          <p:cNvCxnSpPr>
            <a:cxnSpLocks/>
          </p:cNvCxnSpPr>
          <p:nvPr/>
        </p:nvCxnSpPr>
        <p:spPr>
          <a:xfrm flipV="1">
            <a:off x="18044711" y="7346084"/>
            <a:ext cx="1806408" cy="623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3" name="直线箭头连接符 72">
            <a:extLst>
              <a:ext uri="{FF2B5EF4-FFF2-40B4-BE49-F238E27FC236}">
                <a16:creationId xmlns:a16="http://schemas.microsoft.com/office/drawing/2014/main" id="{6942977C-8FEE-3341-85FA-E8793C304DFF}"/>
              </a:ext>
            </a:extLst>
          </p:cNvPr>
          <p:cNvCxnSpPr>
            <a:cxnSpLocks/>
          </p:cNvCxnSpPr>
          <p:nvPr/>
        </p:nvCxnSpPr>
        <p:spPr>
          <a:xfrm flipV="1">
            <a:off x="18133921" y="9820396"/>
            <a:ext cx="1806408" cy="623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6" name="文本框 75">
            <a:extLst>
              <a:ext uri="{FF2B5EF4-FFF2-40B4-BE49-F238E27FC236}">
                <a16:creationId xmlns:a16="http://schemas.microsoft.com/office/drawing/2014/main" id="{42BAE9E3-9C93-2547-B696-6DEE7394564D}"/>
              </a:ext>
            </a:extLst>
          </p:cNvPr>
          <p:cNvSpPr txBox="1"/>
          <p:nvPr/>
        </p:nvSpPr>
        <p:spPr>
          <a:xfrm>
            <a:off x="6039515" y="4137193"/>
            <a:ext cx="106439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800" dirty="0" err="1"/>
              <a:t>binlog</a:t>
            </a:r>
            <a:endPar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77" name="文本框 76">
            <a:extLst>
              <a:ext uri="{FF2B5EF4-FFF2-40B4-BE49-F238E27FC236}">
                <a16:creationId xmlns:a16="http://schemas.microsoft.com/office/drawing/2014/main" id="{4F03B591-2477-2C42-BB2F-CB2575BC4105}"/>
              </a:ext>
            </a:extLst>
          </p:cNvPr>
          <p:cNvSpPr txBox="1"/>
          <p:nvPr/>
        </p:nvSpPr>
        <p:spPr>
          <a:xfrm>
            <a:off x="6039515" y="5543067"/>
            <a:ext cx="106439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800" dirty="0" err="1"/>
              <a:t>binlog</a:t>
            </a:r>
            <a:endPar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78" name="文本框 77">
            <a:extLst>
              <a:ext uri="{FF2B5EF4-FFF2-40B4-BE49-F238E27FC236}">
                <a16:creationId xmlns:a16="http://schemas.microsoft.com/office/drawing/2014/main" id="{A8C4915C-D363-0E49-A401-BA3FF93ED580}"/>
              </a:ext>
            </a:extLst>
          </p:cNvPr>
          <p:cNvSpPr txBox="1"/>
          <p:nvPr/>
        </p:nvSpPr>
        <p:spPr>
          <a:xfrm>
            <a:off x="6331842" y="8021003"/>
            <a:ext cx="1064394"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800" dirty="0" err="1"/>
              <a:t>binlog</a:t>
            </a:r>
            <a:endPar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81" name="右中括号 80">
            <a:extLst>
              <a:ext uri="{FF2B5EF4-FFF2-40B4-BE49-F238E27FC236}">
                <a16:creationId xmlns:a16="http://schemas.microsoft.com/office/drawing/2014/main" id="{882C5A14-1811-3F41-A4EA-99071F8F7469}"/>
              </a:ext>
            </a:extLst>
          </p:cNvPr>
          <p:cNvSpPr/>
          <p:nvPr/>
        </p:nvSpPr>
        <p:spPr>
          <a:xfrm rot="16200000" flipH="1">
            <a:off x="15107569" y="9412161"/>
            <a:ext cx="180182" cy="2676703"/>
          </a:xfrm>
          <a:prstGeom prst="rightBracket">
            <a:avLst/>
          </a:prstGeom>
          <a:noFill/>
          <a:ln w="50800" cap="flat">
            <a:solidFill>
              <a:schemeClr val="accent5">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82" name="文本框 81">
            <a:extLst>
              <a:ext uri="{FF2B5EF4-FFF2-40B4-BE49-F238E27FC236}">
                <a16:creationId xmlns:a16="http://schemas.microsoft.com/office/drawing/2014/main" id="{8623205E-B8B4-DE43-8E2F-6175C0AEB237}"/>
              </a:ext>
            </a:extLst>
          </p:cNvPr>
          <p:cNvSpPr txBox="1"/>
          <p:nvPr/>
        </p:nvSpPr>
        <p:spPr>
          <a:xfrm>
            <a:off x="14729359" y="10384306"/>
            <a:ext cx="8207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积压</a:t>
            </a:r>
          </a:p>
        </p:txBody>
      </p:sp>
      <p:sp>
        <p:nvSpPr>
          <p:cNvPr id="83" name="右中括号 82">
            <a:extLst>
              <a:ext uri="{FF2B5EF4-FFF2-40B4-BE49-F238E27FC236}">
                <a16:creationId xmlns:a16="http://schemas.microsoft.com/office/drawing/2014/main" id="{AACBFF51-3737-7E4E-8EB1-7263EC168284}"/>
              </a:ext>
            </a:extLst>
          </p:cNvPr>
          <p:cNvSpPr/>
          <p:nvPr/>
        </p:nvSpPr>
        <p:spPr>
          <a:xfrm rot="16200000" flipH="1">
            <a:off x="18943589" y="9438867"/>
            <a:ext cx="180182" cy="2676703"/>
          </a:xfrm>
          <a:prstGeom prst="rightBracket">
            <a:avLst/>
          </a:prstGeom>
          <a:noFill/>
          <a:ln w="50800" cap="flat">
            <a:solidFill>
              <a:schemeClr val="accent5">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84" name="文本框 83">
            <a:extLst>
              <a:ext uri="{FF2B5EF4-FFF2-40B4-BE49-F238E27FC236}">
                <a16:creationId xmlns:a16="http://schemas.microsoft.com/office/drawing/2014/main" id="{E24DAC46-C025-CD46-B19B-60C8DB867CBD}"/>
              </a:ext>
            </a:extLst>
          </p:cNvPr>
          <p:cNvSpPr txBox="1"/>
          <p:nvPr/>
        </p:nvSpPr>
        <p:spPr>
          <a:xfrm>
            <a:off x="18206311" y="10411012"/>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异常丢失</a:t>
            </a:r>
          </a:p>
        </p:txBody>
      </p:sp>
      <p:sp>
        <p:nvSpPr>
          <p:cNvPr id="85" name="右中括号 84">
            <a:extLst>
              <a:ext uri="{FF2B5EF4-FFF2-40B4-BE49-F238E27FC236}">
                <a16:creationId xmlns:a16="http://schemas.microsoft.com/office/drawing/2014/main" id="{00192DB7-082F-9942-8E65-C085CCF4D70D}"/>
              </a:ext>
            </a:extLst>
          </p:cNvPr>
          <p:cNvSpPr/>
          <p:nvPr/>
        </p:nvSpPr>
        <p:spPr>
          <a:xfrm rot="16200000" flipH="1">
            <a:off x="15035179" y="6868512"/>
            <a:ext cx="180182" cy="2676703"/>
          </a:xfrm>
          <a:prstGeom prst="rightBracket">
            <a:avLst/>
          </a:prstGeom>
          <a:noFill/>
          <a:ln w="50800" cap="flat">
            <a:solidFill>
              <a:schemeClr val="accent5">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86" name="文本框 85">
            <a:extLst>
              <a:ext uri="{FF2B5EF4-FFF2-40B4-BE49-F238E27FC236}">
                <a16:creationId xmlns:a16="http://schemas.microsoft.com/office/drawing/2014/main" id="{A19A2707-64C1-A64D-A3E3-E3D7961A581A}"/>
              </a:ext>
            </a:extLst>
          </p:cNvPr>
          <p:cNvSpPr txBox="1"/>
          <p:nvPr/>
        </p:nvSpPr>
        <p:spPr>
          <a:xfrm>
            <a:off x="14656969" y="7840657"/>
            <a:ext cx="8207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积压</a:t>
            </a:r>
          </a:p>
        </p:txBody>
      </p:sp>
      <p:sp>
        <p:nvSpPr>
          <p:cNvPr id="87" name="右中括号 86">
            <a:extLst>
              <a:ext uri="{FF2B5EF4-FFF2-40B4-BE49-F238E27FC236}">
                <a16:creationId xmlns:a16="http://schemas.microsoft.com/office/drawing/2014/main" id="{C5EF2666-6DBC-BE4F-AD59-EED6E95EC450}"/>
              </a:ext>
            </a:extLst>
          </p:cNvPr>
          <p:cNvSpPr/>
          <p:nvPr/>
        </p:nvSpPr>
        <p:spPr>
          <a:xfrm rot="16200000" flipH="1">
            <a:off x="18871199" y="6895218"/>
            <a:ext cx="180182" cy="2676703"/>
          </a:xfrm>
          <a:prstGeom prst="rightBracket">
            <a:avLst/>
          </a:prstGeom>
          <a:noFill/>
          <a:ln w="50800" cap="flat">
            <a:solidFill>
              <a:schemeClr val="accent5">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88" name="文本框 87">
            <a:extLst>
              <a:ext uri="{FF2B5EF4-FFF2-40B4-BE49-F238E27FC236}">
                <a16:creationId xmlns:a16="http://schemas.microsoft.com/office/drawing/2014/main" id="{3E878944-DAF3-714C-A1BB-A1E867F27FBD}"/>
              </a:ext>
            </a:extLst>
          </p:cNvPr>
          <p:cNvSpPr txBox="1"/>
          <p:nvPr/>
        </p:nvSpPr>
        <p:spPr>
          <a:xfrm>
            <a:off x="18133921" y="7867363"/>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异常丢失</a:t>
            </a:r>
          </a:p>
        </p:txBody>
      </p:sp>
      <p:sp>
        <p:nvSpPr>
          <p:cNvPr id="89" name="右中括号 88">
            <a:extLst>
              <a:ext uri="{FF2B5EF4-FFF2-40B4-BE49-F238E27FC236}">
                <a16:creationId xmlns:a16="http://schemas.microsoft.com/office/drawing/2014/main" id="{6A54B7FF-46BE-BE47-A5D4-91AE0205DC5F}"/>
              </a:ext>
            </a:extLst>
          </p:cNvPr>
          <p:cNvSpPr/>
          <p:nvPr/>
        </p:nvSpPr>
        <p:spPr>
          <a:xfrm rot="16200000" flipH="1">
            <a:off x="14837469" y="4349671"/>
            <a:ext cx="180182" cy="2676703"/>
          </a:xfrm>
          <a:prstGeom prst="rightBracket">
            <a:avLst/>
          </a:prstGeom>
          <a:noFill/>
          <a:ln w="50800" cap="flat">
            <a:solidFill>
              <a:schemeClr val="accent5">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90" name="文本框 89">
            <a:extLst>
              <a:ext uri="{FF2B5EF4-FFF2-40B4-BE49-F238E27FC236}">
                <a16:creationId xmlns:a16="http://schemas.microsoft.com/office/drawing/2014/main" id="{8BDA7FA4-17B9-3647-A83F-92B9F0FCB619}"/>
              </a:ext>
            </a:extLst>
          </p:cNvPr>
          <p:cNvSpPr txBox="1"/>
          <p:nvPr/>
        </p:nvSpPr>
        <p:spPr>
          <a:xfrm>
            <a:off x="14459259" y="5321816"/>
            <a:ext cx="820738"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积压</a:t>
            </a:r>
          </a:p>
        </p:txBody>
      </p:sp>
      <p:sp>
        <p:nvSpPr>
          <p:cNvPr id="92" name="右中括号 91">
            <a:extLst>
              <a:ext uri="{FF2B5EF4-FFF2-40B4-BE49-F238E27FC236}">
                <a16:creationId xmlns:a16="http://schemas.microsoft.com/office/drawing/2014/main" id="{9DAE4AEF-62A9-4C46-9BF1-537E00232B8A}"/>
              </a:ext>
            </a:extLst>
          </p:cNvPr>
          <p:cNvSpPr/>
          <p:nvPr/>
        </p:nvSpPr>
        <p:spPr>
          <a:xfrm rot="16200000" flipH="1">
            <a:off x="18673489" y="4376377"/>
            <a:ext cx="180182" cy="2676703"/>
          </a:xfrm>
          <a:prstGeom prst="rightBracket">
            <a:avLst/>
          </a:prstGeom>
          <a:noFill/>
          <a:ln w="50800" cap="flat">
            <a:solidFill>
              <a:schemeClr val="accent5">
                <a:lumMod val="60000"/>
                <a:lumOff val="40000"/>
              </a:schemeClr>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000000"/>
              </a:solidFill>
              <a:effectLst/>
              <a:uFillTx/>
            </a:endParaRPr>
          </a:p>
        </p:txBody>
      </p:sp>
      <p:sp>
        <p:nvSpPr>
          <p:cNvPr id="94" name="文本框 93">
            <a:extLst>
              <a:ext uri="{FF2B5EF4-FFF2-40B4-BE49-F238E27FC236}">
                <a16:creationId xmlns:a16="http://schemas.microsoft.com/office/drawing/2014/main" id="{DAD827F9-096A-6342-9B7D-B06C8FD155E7}"/>
              </a:ext>
            </a:extLst>
          </p:cNvPr>
          <p:cNvSpPr txBox="1"/>
          <p:nvPr/>
        </p:nvSpPr>
        <p:spPr>
          <a:xfrm>
            <a:off x="17936211" y="5348522"/>
            <a:ext cx="1538883" cy="5334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8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异常丢失</a:t>
            </a:r>
          </a:p>
        </p:txBody>
      </p:sp>
      <p:sp>
        <p:nvSpPr>
          <p:cNvPr id="75" name="矩形 74">
            <a:extLst>
              <a:ext uri="{FF2B5EF4-FFF2-40B4-BE49-F238E27FC236}">
                <a16:creationId xmlns:a16="http://schemas.microsoft.com/office/drawing/2014/main" id="{619553AF-BF0A-4C48-87DC-A8E99E77B21D}"/>
              </a:ext>
            </a:extLst>
          </p:cNvPr>
          <p:cNvSpPr/>
          <p:nvPr/>
        </p:nvSpPr>
        <p:spPr>
          <a:xfrm>
            <a:off x="207331" y="8528695"/>
            <a:ext cx="6048711" cy="2862322"/>
          </a:xfrm>
          <a:prstGeom prst="rect">
            <a:avLst/>
          </a:prstGeom>
        </p:spPr>
        <p:txBody>
          <a:bodyPr wrap="square">
            <a:spAutoFit/>
          </a:bodyPr>
          <a:lstStyle/>
          <a:p>
            <a:pPr algn="l"/>
            <a:r>
              <a:rPr lang="zh-CN" altLang="en-US" dirty="0">
                <a:solidFill>
                  <a:srgbClr val="FF0000"/>
                </a:solidFill>
              </a:rPr>
              <a:t>时延大</a:t>
            </a:r>
            <a:r>
              <a:rPr lang="zh-CN" altLang="en-US" dirty="0"/>
              <a:t>：周期扫表，慢查询</a:t>
            </a:r>
            <a:endParaRPr lang="en-US" altLang="zh-CN" dirty="0"/>
          </a:p>
          <a:p>
            <a:pPr algn="l"/>
            <a:r>
              <a:rPr lang="zh-CN" altLang="en-US" dirty="0">
                <a:solidFill>
                  <a:srgbClr val="FF0000"/>
                </a:solidFill>
              </a:rPr>
              <a:t>数据积压</a:t>
            </a:r>
            <a:r>
              <a:rPr lang="zh-CN" altLang="en-US" dirty="0"/>
              <a:t>：轻重不分，没有区分数据优先级，容易积压</a:t>
            </a:r>
            <a:endParaRPr lang="en-US" altLang="zh-CN" dirty="0"/>
          </a:p>
          <a:p>
            <a:pPr algn="l"/>
            <a:r>
              <a:rPr lang="zh-CN" altLang="en-US" dirty="0">
                <a:solidFill>
                  <a:srgbClr val="FF0000"/>
                </a:solidFill>
              </a:rPr>
              <a:t>同步异常</a:t>
            </a:r>
            <a:r>
              <a:rPr lang="zh-CN" altLang="en-US" dirty="0"/>
              <a:t>：数据同步失败以后没有恢复策略</a:t>
            </a:r>
          </a:p>
        </p:txBody>
      </p:sp>
      <p:sp>
        <p:nvSpPr>
          <p:cNvPr id="79" name="文本框 78">
            <a:extLst>
              <a:ext uri="{FF2B5EF4-FFF2-40B4-BE49-F238E27FC236}">
                <a16:creationId xmlns:a16="http://schemas.microsoft.com/office/drawing/2014/main" id="{353BA81A-C51D-0646-8754-9DA1689D0A6D}"/>
              </a:ext>
            </a:extLst>
          </p:cNvPr>
          <p:cNvSpPr txBox="1"/>
          <p:nvPr/>
        </p:nvSpPr>
        <p:spPr>
          <a:xfrm>
            <a:off x="20609399" y="3525742"/>
            <a:ext cx="333424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新剧外网生效慢</a:t>
            </a:r>
          </a:p>
        </p:txBody>
      </p:sp>
      <p:sp>
        <p:nvSpPr>
          <p:cNvPr id="95" name="文本框 94">
            <a:extLst>
              <a:ext uri="{FF2B5EF4-FFF2-40B4-BE49-F238E27FC236}">
                <a16:creationId xmlns:a16="http://schemas.microsoft.com/office/drawing/2014/main" id="{64A512C4-3776-6C4B-A7A9-344E7139FE59}"/>
              </a:ext>
            </a:extLst>
          </p:cNvPr>
          <p:cNvSpPr txBox="1"/>
          <p:nvPr/>
        </p:nvSpPr>
        <p:spPr>
          <a:xfrm>
            <a:off x="20494367" y="5879988"/>
            <a:ext cx="3405435"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推荐</a:t>
            </a:r>
            <a:r>
              <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a:t>
            </a: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搜索</a:t>
            </a:r>
            <a:r>
              <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/BI</a:t>
            </a: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等离线计算出不来</a:t>
            </a:r>
          </a:p>
        </p:txBody>
      </p:sp>
      <p:sp>
        <p:nvSpPr>
          <p:cNvPr id="96" name="文本框 95">
            <a:extLst>
              <a:ext uri="{FF2B5EF4-FFF2-40B4-BE49-F238E27FC236}">
                <a16:creationId xmlns:a16="http://schemas.microsoft.com/office/drawing/2014/main" id="{3CBCBD59-FB48-D446-B46B-34261E2B70FE}"/>
              </a:ext>
            </a:extLst>
          </p:cNvPr>
          <p:cNvSpPr txBox="1"/>
          <p:nvPr/>
        </p:nvSpPr>
        <p:spPr>
          <a:xfrm>
            <a:off x="20807041" y="8201427"/>
            <a:ext cx="3275664"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入库的视频检索不到</a:t>
            </a:r>
          </a:p>
        </p:txBody>
      </p:sp>
    </p:spTree>
    <p:extLst>
      <p:ext uri="{BB962C8B-B14F-4D97-AF65-F5344CB8AC3E}">
        <p14:creationId xmlns:p14="http://schemas.microsoft.com/office/powerpoint/2010/main" val="61103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16</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91" name="内页标题，建议30字以内…">
            <a:extLst>
              <a:ext uri="{FF2B5EF4-FFF2-40B4-BE49-F238E27FC236}">
                <a16:creationId xmlns:a16="http://schemas.microsoft.com/office/drawing/2014/main" id="{CF0B5871-0814-414A-91E4-34D254571116}"/>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t>存储同步服务</a:t>
            </a:r>
            <a:endParaRPr sz="6000" dirty="0">
              <a:solidFill>
                <a:srgbClr val="FF0000"/>
              </a:solidFill>
            </a:endParaRPr>
          </a:p>
        </p:txBody>
      </p:sp>
      <p:graphicFrame>
        <p:nvGraphicFramePr>
          <p:cNvPr id="93" name="表格 92">
            <a:extLst>
              <a:ext uri="{FF2B5EF4-FFF2-40B4-BE49-F238E27FC236}">
                <a16:creationId xmlns:a16="http://schemas.microsoft.com/office/drawing/2014/main" id="{CD56B6FB-588A-8945-AAE6-82B96358110A}"/>
              </a:ext>
            </a:extLst>
          </p:cNvPr>
          <p:cNvGraphicFramePr>
            <a:graphicFrameLocks noGrp="1"/>
          </p:cNvGraphicFramePr>
          <p:nvPr>
            <p:extLst>
              <p:ext uri="{D42A27DB-BD31-4B8C-83A1-F6EECF244321}">
                <p14:modId xmlns:p14="http://schemas.microsoft.com/office/powerpoint/2010/main" val="2889378155"/>
              </p:ext>
            </p:extLst>
          </p:nvPr>
        </p:nvGraphicFramePr>
        <p:xfrm>
          <a:off x="1051953" y="5288836"/>
          <a:ext cx="22080868" cy="5966797"/>
        </p:xfrm>
        <a:graphic>
          <a:graphicData uri="http://schemas.openxmlformats.org/drawingml/2006/table">
            <a:tbl>
              <a:tblPr firstRow="1" bandRow="1">
                <a:tableStyleId>{5C22544A-7EE6-4342-B048-85BDC9FD1C3A}</a:tableStyleId>
              </a:tblPr>
              <a:tblGrid>
                <a:gridCol w="5426041">
                  <a:extLst>
                    <a:ext uri="{9D8B030D-6E8A-4147-A177-3AD203B41FA5}">
                      <a16:colId xmlns:a16="http://schemas.microsoft.com/office/drawing/2014/main" val="1643514470"/>
                    </a:ext>
                  </a:extLst>
                </a:gridCol>
                <a:gridCol w="3853821">
                  <a:extLst>
                    <a:ext uri="{9D8B030D-6E8A-4147-A177-3AD203B41FA5}">
                      <a16:colId xmlns:a16="http://schemas.microsoft.com/office/drawing/2014/main" val="1961219491"/>
                    </a:ext>
                  </a:extLst>
                </a:gridCol>
                <a:gridCol w="4585664">
                  <a:extLst>
                    <a:ext uri="{9D8B030D-6E8A-4147-A177-3AD203B41FA5}">
                      <a16:colId xmlns:a16="http://schemas.microsoft.com/office/drawing/2014/main" val="480536092"/>
                    </a:ext>
                  </a:extLst>
                </a:gridCol>
                <a:gridCol w="8215342">
                  <a:extLst>
                    <a:ext uri="{9D8B030D-6E8A-4147-A177-3AD203B41FA5}">
                      <a16:colId xmlns:a16="http://schemas.microsoft.com/office/drawing/2014/main" val="2468079978"/>
                    </a:ext>
                  </a:extLst>
                </a:gridCol>
              </a:tblGrid>
              <a:tr h="1211917">
                <a:tc>
                  <a:txBody>
                    <a:bodyPr/>
                    <a:lstStyle/>
                    <a:p>
                      <a:pPr marL="0" marR="254000" indent="0" algn="ctr" defTabSz="825500" rtl="0" fontAlgn="ctr" latinLnBrk="0">
                        <a:lnSpc>
                          <a:spcPct val="100000"/>
                        </a:lnSpc>
                        <a:spcBef>
                          <a:spcPts val="1200"/>
                        </a:spcBef>
                        <a:spcAft>
                          <a:spcPts val="0"/>
                        </a:spcAft>
                        <a:buClrTx/>
                        <a:buSzTx/>
                        <a:buFontTx/>
                        <a:buNone/>
                        <a:tabLst/>
                      </a:pPr>
                      <a:r>
                        <a:rPr lang="zh-CN" altLang="en-US" sz="3200" b="1" i="0" u="none" strike="noStrike" cap="none" spc="0" baseline="0" dirty="0">
                          <a:ln>
                            <a:noFill/>
                          </a:ln>
                          <a:solidFill>
                            <a:srgbClr val="F4F4F4"/>
                          </a:solidFill>
                          <a:uFillTx/>
                          <a:latin typeface="宋体" panose="02010600030101010101" pitchFamily="2" charset="-122"/>
                          <a:ea typeface="楷体" panose="02010609060101010101" pitchFamily="49" charset="-122"/>
                          <a:cs typeface="+mn-cs"/>
                          <a:sym typeface="Helvetica Light"/>
                        </a:rPr>
                        <a:t>同步方式</a:t>
                      </a:r>
                    </a:p>
                  </a:txBody>
                  <a:tcPr>
                    <a:solidFill>
                      <a:srgbClr val="0070C0"/>
                    </a:solidFill>
                  </a:tcPr>
                </a:tc>
                <a:tc>
                  <a:txBody>
                    <a:bodyPr/>
                    <a:lstStyle/>
                    <a:p>
                      <a:pPr marL="0" marR="254000" indent="0" algn="ctr" defTabSz="825500" rtl="0" fontAlgn="ctr" latinLnBrk="0">
                        <a:lnSpc>
                          <a:spcPct val="100000"/>
                        </a:lnSpc>
                        <a:spcBef>
                          <a:spcPts val="1200"/>
                        </a:spcBef>
                        <a:spcAft>
                          <a:spcPts val="0"/>
                        </a:spcAft>
                        <a:buClrTx/>
                        <a:buSzTx/>
                        <a:buFontTx/>
                        <a:buNone/>
                        <a:tabLst/>
                      </a:pPr>
                      <a:r>
                        <a:rPr lang="zh-CN" altLang="en-US" sz="3200" b="1" i="0" u="none" strike="noStrike" cap="none" spc="0" baseline="0" dirty="0">
                          <a:ln>
                            <a:noFill/>
                          </a:ln>
                          <a:solidFill>
                            <a:srgbClr val="F4F4F4"/>
                          </a:solidFill>
                          <a:uFillTx/>
                          <a:latin typeface="宋体" panose="02010600030101010101" pitchFamily="2" charset="-122"/>
                          <a:ea typeface="楷体" panose="02010609060101010101" pitchFamily="49" charset="-122"/>
                          <a:cs typeface="+mn-cs"/>
                          <a:sym typeface="Helvetica Light"/>
                        </a:rPr>
                        <a:t>优点</a:t>
                      </a:r>
                    </a:p>
                  </a:txBody>
                  <a:tcPr>
                    <a:solidFill>
                      <a:srgbClr val="0070C0"/>
                    </a:solidFill>
                  </a:tcPr>
                </a:tc>
                <a:tc>
                  <a:txBody>
                    <a:bodyPr/>
                    <a:lstStyle/>
                    <a:p>
                      <a:pPr algn="ctr" fontAlgn="ctr">
                        <a:spcBef>
                          <a:spcPts val="1200"/>
                        </a:spcBef>
                      </a:pPr>
                      <a:r>
                        <a:rPr lang="zh-CN" altLang="en-US" sz="3200" baseline="0" dirty="0">
                          <a:solidFill>
                            <a:srgbClr val="F4F4F4"/>
                          </a:solidFill>
                          <a:latin typeface="宋体" panose="02010600030101010101" pitchFamily="2" charset="-122"/>
                          <a:ea typeface="楷体" panose="02010609060101010101" pitchFamily="49" charset="-122"/>
                        </a:rPr>
                        <a:t>缺点</a:t>
                      </a:r>
                    </a:p>
                  </a:txBody>
                  <a:tcPr>
                    <a:solidFill>
                      <a:srgbClr val="0070C0"/>
                    </a:solidFill>
                  </a:tcPr>
                </a:tc>
                <a:tc>
                  <a:txBody>
                    <a:bodyPr/>
                    <a:lstStyle/>
                    <a:p>
                      <a:pPr marL="0" marR="254000" lvl="0" indent="0" algn="ctr" defTabSz="825500" rtl="0" eaLnBrk="1" fontAlgn="ctr" latinLnBrk="0" hangingPunct="1">
                        <a:lnSpc>
                          <a:spcPct val="100000"/>
                        </a:lnSpc>
                        <a:spcBef>
                          <a:spcPts val="1200"/>
                        </a:spcBef>
                        <a:spcAft>
                          <a:spcPts val="0"/>
                        </a:spcAft>
                        <a:buClrTx/>
                        <a:buSzTx/>
                        <a:buFontTx/>
                        <a:buNone/>
                        <a:tabLst/>
                        <a:defRPr/>
                      </a:pPr>
                      <a:r>
                        <a:rPr lang="zh-CN" altLang="en-US" sz="3200" b="1" i="0" u="none" strike="noStrike" cap="none" spc="0" baseline="0" dirty="0">
                          <a:ln>
                            <a:noFill/>
                          </a:ln>
                          <a:solidFill>
                            <a:srgbClr val="F4F4F4"/>
                          </a:solidFill>
                          <a:uFillTx/>
                          <a:latin typeface="宋体" panose="02010600030101010101" pitchFamily="2" charset="-122"/>
                          <a:ea typeface="楷体" panose="02010609060101010101" pitchFamily="49" charset="-122"/>
                          <a:cs typeface="+mn-cs"/>
                          <a:sym typeface="Helvetica Light"/>
                        </a:rPr>
                        <a:t>适用场景</a:t>
                      </a:r>
                    </a:p>
                  </a:txBody>
                  <a:tcPr>
                    <a:solidFill>
                      <a:srgbClr val="0070C0"/>
                    </a:solidFill>
                  </a:tcPr>
                </a:tc>
                <a:extLst>
                  <a:ext uri="{0D108BD9-81ED-4DB2-BD59-A6C34878D82A}">
                    <a16:rowId xmlns:a16="http://schemas.microsoft.com/office/drawing/2014/main" val="1521869898"/>
                  </a:ext>
                </a:extLst>
              </a:tr>
              <a:tr h="769015">
                <a:tc>
                  <a:txBody>
                    <a:bodyPr/>
                    <a:lstStyle/>
                    <a:p>
                      <a:pPr algn="ctr"/>
                      <a:r>
                        <a:rPr lang="zh-CN" altLang="en-US" sz="4000" baseline="0" dirty="0">
                          <a:latin typeface="宋体" panose="02010600030101010101" pitchFamily="2" charset="-122"/>
                          <a:ea typeface="楷体" panose="02010609060101010101" pitchFamily="49" charset="-122"/>
                        </a:rPr>
                        <a:t>完整克隆</a:t>
                      </a:r>
                    </a:p>
                  </a:txBody>
                  <a:tcPr/>
                </a:tc>
                <a:tc>
                  <a:txBody>
                    <a:bodyPr/>
                    <a:lstStyle/>
                    <a:p>
                      <a:pPr algn="ctr"/>
                      <a:r>
                        <a:rPr lang="zh-CN" altLang="en-US" sz="3200" baseline="0" dirty="0">
                          <a:latin typeface="宋体" panose="02010600030101010101" pitchFamily="2" charset="-122"/>
                          <a:ea typeface="楷体" panose="02010609060101010101" pitchFamily="49" charset="-122"/>
                        </a:rPr>
                        <a:t>简单，完整同步，可靠性高</a:t>
                      </a:r>
                    </a:p>
                  </a:txBody>
                  <a:tcPr/>
                </a:tc>
                <a:tc>
                  <a:txBody>
                    <a:bodyPr/>
                    <a:lstStyle/>
                    <a:p>
                      <a:pPr algn="ctr"/>
                      <a:r>
                        <a:rPr lang="zh-CN" altLang="en-US" sz="3200" baseline="0" dirty="0">
                          <a:latin typeface="宋体" panose="02010600030101010101" pitchFamily="2" charset="-122"/>
                          <a:ea typeface="楷体" panose="02010609060101010101" pitchFamily="49" charset="-122"/>
                        </a:rPr>
                        <a:t>不适用持续增长的数据</a:t>
                      </a:r>
                    </a:p>
                  </a:txBody>
                  <a:tcPr/>
                </a:tc>
                <a:tc>
                  <a:txBody>
                    <a:bodyPr/>
                    <a:lstStyle/>
                    <a:p>
                      <a:pPr algn="ctr"/>
                      <a:r>
                        <a:rPr lang="zh-CN" altLang="en-US" sz="3200" baseline="0" dirty="0">
                          <a:latin typeface="宋体" panose="02010600030101010101" pitchFamily="2" charset="-122"/>
                          <a:ea typeface="楷体" panose="02010609060101010101" pitchFamily="49" charset="-122"/>
                        </a:rPr>
                        <a:t>离线场景下数据同步</a:t>
                      </a:r>
                    </a:p>
                  </a:txBody>
                  <a:tcPr/>
                </a:tc>
                <a:extLst>
                  <a:ext uri="{0D108BD9-81ED-4DB2-BD59-A6C34878D82A}">
                    <a16:rowId xmlns:a16="http://schemas.microsoft.com/office/drawing/2014/main" val="1458280858"/>
                  </a:ext>
                </a:extLst>
              </a:tr>
              <a:tr h="769015">
                <a:tc>
                  <a:txBody>
                    <a:bodyPr/>
                    <a:lstStyle/>
                    <a:p>
                      <a:pPr algn="ctr"/>
                      <a:r>
                        <a:rPr lang="zh-CN" altLang="en-US" sz="4000" baseline="0" dirty="0">
                          <a:latin typeface="宋体" panose="02010600030101010101" pitchFamily="2" charset="-122"/>
                          <a:ea typeface="楷体" panose="02010609060101010101" pitchFamily="49" charset="-122"/>
                        </a:rPr>
                        <a:t>标记同步法</a:t>
                      </a:r>
                    </a:p>
                  </a:txBody>
                  <a:tcPr/>
                </a:tc>
                <a:tc>
                  <a:txBody>
                    <a:bodyPr/>
                    <a:lstStyle/>
                    <a:p>
                      <a:pPr algn="ctr"/>
                      <a:r>
                        <a:rPr lang="zh-CN" altLang="en-US" sz="3200" baseline="0" dirty="0">
                          <a:latin typeface="宋体" panose="02010600030101010101" pitchFamily="2" charset="-122"/>
                          <a:ea typeface="楷体" panose="02010609060101010101" pitchFamily="49" charset="-122"/>
                        </a:rPr>
                        <a:t>简单，可回溯，可靠性高</a:t>
                      </a:r>
                    </a:p>
                  </a:txBody>
                  <a:tcPr/>
                </a:tc>
                <a:tc>
                  <a:txBody>
                    <a:bodyPr/>
                    <a:lstStyle/>
                    <a:p>
                      <a:pPr algn="ctr"/>
                      <a:r>
                        <a:rPr lang="zh-CN" altLang="en-US" sz="3200" baseline="0" dirty="0">
                          <a:latin typeface="宋体" panose="02010600030101010101" pitchFamily="2" charset="-122"/>
                          <a:ea typeface="楷体" panose="02010609060101010101" pitchFamily="49" charset="-122"/>
                        </a:rPr>
                        <a:t>时延高，和数据耦合</a:t>
                      </a:r>
                    </a:p>
                  </a:txBody>
                  <a:tcPr/>
                </a:tc>
                <a:tc>
                  <a:txBody>
                    <a:bodyPr/>
                    <a:lstStyle/>
                    <a:p>
                      <a:pPr algn="ctr"/>
                      <a:r>
                        <a:rPr lang="zh-CN" altLang="en-US" sz="3200" baseline="0" dirty="0">
                          <a:latin typeface="宋体" panose="02010600030101010101" pitchFamily="2" charset="-122"/>
                          <a:ea typeface="楷体" panose="02010609060101010101" pitchFamily="49" charset="-122"/>
                        </a:rPr>
                        <a:t>实时性要求不高，数据量小，数据变更稳定</a:t>
                      </a:r>
                    </a:p>
                  </a:txBody>
                  <a:tcPr/>
                </a:tc>
                <a:extLst>
                  <a:ext uri="{0D108BD9-81ED-4DB2-BD59-A6C34878D82A}">
                    <a16:rowId xmlns:a16="http://schemas.microsoft.com/office/drawing/2014/main" val="2011253989"/>
                  </a:ext>
                </a:extLst>
              </a:tr>
              <a:tr h="769015">
                <a:tc>
                  <a:txBody>
                    <a:bodyPr/>
                    <a:lstStyle/>
                    <a:p>
                      <a:pPr algn="ctr"/>
                      <a:r>
                        <a:rPr lang="en-US" altLang="zh-CN" sz="4000" baseline="0" dirty="0" err="1">
                          <a:latin typeface="宋体" panose="02010600030101010101" pitchFamily="2" charset="-122"/>
                          <a:ea typeface="楷体" panose="02010609060101010101" pitchFamily="49" charset="-122"/>
                        </a:rPr>
                        <a:t>Binlog</a:t>
                      </a:r>
                      <a:r>
                        <a:rPr lang="zh-CN" altLang="en-US" sz="4000" baseline="0" dirty="0">
                          <a:latin typeface="宋体" panose="02010600030101010101" pitchFamily="2" charset="-122"/>
                          <a:ea typeface="楷体" panose="02010609060101010101" pitchFamily="49" charset="-122"/>
                        </a:rPr>
                        <a:t>同步</a:t>
                      </a:r>
                    </a:p>
                  </a:txBody>
                  <a:tcPr/>
                </a:tc>
                <a:tc>
                  <a:txBody>
                    <a:bodyPr/>
                    <a:lstStyle/>
                    <a:p>
                      <a:pPr algn="ctr"/>
                      <a:r>
                        <a:rPr lang="zh-CN" altLang="en-US" sz="3200" baseline="0" dirty="0">
                          <a:latin typeface="宋体" panose="02010600030101010101" pitchFamily="2" charset="-122"/>
                          <a:ea typeface="楷体" panose="02010609060101010101" pitchFamily="49" charset="-122"/>
                        </a:rPr>
                        <a:t>实时性高，一致性高</a:t>
                      </a:r>
                    </a:p>
                  </a:txBody>
                  <a:tcPr/>
                </a:tc>
                <a:tc>
                  <a:txBody>
                    <a:bodyPr/>
                    <a:lstStyle/>
                    <a:p>
                      <a:pPr algn="ctr"/>
                      <a:r>
                        <a:rPr lang="zh-CN" altLang="en-US" sz="3200" baseline="0" dirty="0">
                          <a:latin typeface="宋体" panose="02010600030101010101" pitchFamily="2" charset="-122"/>
                          <a:ea typeface="楷体" panose="02010609060101010101" pitchFamily="49" charset="-122"/>
                        </a:rPr>
                        <a:t>强依赖数据库，数据变更量大容易积压</a:t>
                      </a:r>
                    </a:p>
                  </a:txBody>
                  <a:tcPr/>
                </a:tc>
                <a:tc>
                  <a:txBody>
                    <a:bodyPr/>
                    <a:lstStyle/>
                    <a:p>
                      <a:pPr algn="ctr"/>
                      <a:r>
                        <a:rPr lang="zh-CN" altLang="en-US" sz="3200" baseline="0" dirty="0">
                          <a:latin typeface="宋体" panose="02010600030101010101" pitchFamily="2" charset="-122"/>
                          <a:ea typeface="楷体" panose="02010609060101010101" pitchFamily="49" charset="-122"/>
                        </a:rPr>
                        <a:t>存储使用</a:t>
                      </a:r>
                      <a:r>
                        <a:rPr lang="en-US" altLang="zh-CN" sz="3200" baseline="0" dirty="0" err="1">
                          <a:latin typeface="宋体" panose="02010600030101010101" pitchFamily="2" charset="-122"/>
                          <a:ea typeface="楷体" panose="02010609060101010101" pitchFamily="49" charset="-122"/>
                        </a:rPr>
                        <a:t>mysql</a:t>
                      </a:r>
                      <a:r>
                        <a:rPr lang="zh-CN" altLang="en-US" sz="3200" baseline="0" dirty="0">
                          <a:latin typeface="宋体" panose="02010600030101010101" pitchFamily="2" charset="-122"/>
                          <a:ea typeface="楷体" panose="02010609060101010101" pitchFamily="49" charset="-122"/>
                        </a:rPr>
                        <a:t>，对一致性要求高</a:t>
                      </a:r>
                    </a:p>
                  </a:txBody>
                  <a:tcPr/>
                </a:tc>
                <a:extLst>
                  <a:ext uri="{0D108BD9-81ED-4DB2-BD59-A6C34878D82A}">
                    <a16:rowId xmlns:a16="http://schemas.microsoft.com/office/drawing/2014/main" val="1277718841"/>
                  </a:ext>
                </a:extLst>
              </a:tr>
              <a:tr h="769015">
                <a:tc>
                  <a:txBody>
                    <a:bodyPr/>
                    <a:lstStyle/>
                    <a:p>
                      <a:pPr algn="ctr"/>
                      <a:r>
                        <a:rPr lang="zh-CN" altLang="en-US" sz="4000" baseline="0" dirty="0">
                          <a:solidFill>
                            <a:srgbClr val="FF0000"/>
                          </a:solidFill>
                          <a:latin typeface="宋体" panose="02010600030101010101" pitchFamily="2" charset="-122"/>
                          <a:ea typeface="楷体" panose="02010609060101010101" pitchFamily="49" charset="-122"/>
                        </a:rPr>
                        <a:t>消息同步</a:t>
                      </a:r>
                    </a:p>
                  </a:txBody>
                  <a:tcPr/>
                </a:tc>
                <a:tc>
                  <a:txBody>
                    <a:bodyPr/>
                    <a:lstStyle/>
                    <a:p>
                      <a:pPr algn="ctr"/>
                      <a:r>
                        <a:rPr lang="zh-CN" altLang="en-US" sz="3200" baseline="0" dirty="0">
                          <a:solidFill>
                            <a:srgbClr val="FF0000"/>
                          </a:solidFill>
                          <a:latin typeface="宋体" panose="02010600030101010101" pitchFamily="2" charset="-122"/>
                          <a:ea typeface="楷体" panose="02010609060101010101" pitchFamily="49" charset="-122"/>
                        </a:rPr>
                        <a:t>实时性高，不依赖存储，可定制同步策略</a:t>
                      </a:r>
                    </a:p>
                  </a:txBody>
                  <a:tcPr/>
                </a:tc>
                <a:tc>
                  <a:txBody>
                    <a:bodyPr/>
                    <a:lstStyle/>
                    <a:p>
                      <a:pPr algn="ctr"/>
                      <a:r>
                        <a:rPr lang="zh-CN" altLang="en-US" sz="3200" baseline="0" dirty="0">
                          <a:solidFill>
                            <a:srgbClr val="FF0000"/>
                          </a:solidFill>
                          <a:latin typeface="宋体" panose="02010600030101010101" pitchFamily="2" charset="-122"/>
                          <a:ea typeface="楷体" panose="02010609060101010101" pitchFamily="49" charset="-122"/>
                        </a:rPr>
                        <a:t>一致性需要增加额外工作</a:t>
                      </a:r>
                    </a:p>
                  </a:txBody>
                  <a:tcPr/>
                </a:tc>
                <a:tc>
                  <a:txBody>
                    <a:bodyPr/>
                    <a:lstStyle/>
                    <a:p>
                      <a:pPr algn="ctr"/>
                      <a:r>
                        <a:rPr lang="zh-CN" altLang="en-US" sz="3200" baseline="0" dirty="0">
                          <a:solidFill>
                            <a:srgbClr val="FF0000"/>
                          </a:solidFill>
                          <a:latin typeface="宋体" panose="02010600030101010101" pitchFamily="2" charset="-122"/>
                          <a:ea typeface="楷体" panose="02010609060101010101" pitchFamily="49" charset="-122"/>
                        </a:rPr>
                        <a:t>实时性要求高，同步策略定制，支持非</a:t>
                      </a:r>
                      <a:r>
                        <a:rPr lang="en-US" altLang="zh-CN" sz="3200" baseline="0" dirty="0" err="1">
                          <a:solidFill>
                            <a:srgbClr val="FF0000"/>
                          </a:solidFill>
                          <a:latin typeface="宋体" panose="02010600030101010101" pitchFamily="2" charset="-122"/>
                          <a:ea typeface="楷体" panose="02010609060101010101" pitchFamily="49" charset="-122"/>
                        </a:rPr>
                        <a:t>mysql</a:t>
                      </a:r>
                      <a:r>
                        <a:rPr lang="zh-CN" altLang="en-US" sz="3200" baseline="0" dirty="0">
                          <a:solidFill>
                            <a:srgbClr val="FF0000"/>
                          </a:solidFill>
                          <a:latin typeface="宋体" panose="02010600030101010101" pitchFamily="2" charset="-122"/>
                          <a:ea typeface="楷体" panose="02010609060101010101" pitchFamily="49" charset="-122"/>
                        </a:rPr>
                        <a:t>存储</a:t>
                      </a:r>
                    </a:p>
                  </a:txBody>
                  <a:tcPr/>
                </a:tc>
                <a:extLst>
                  <a:ext uri="{0D108BD9-81ED-4DB2-BD59-A6C34878D82A}">
                    <a16:rowId xmlns:a16="http://schemas.microsoft.com/office/drawing/2014/main" val="3297356007"/>
                  </a:ext>
                </a:extLst>
              </a:tr>
            </a:tbl>
          </a:graphicData>
        </a:graphic>
      </p:graphicFrame>
      <p:sp>
        <p:nvSpPr>
          <p:cNvPr id="10" name="内页标题，建议30字以内…">
            <a:extLst>
              <a:ext uri="{FF2B5EF4-FFF2-40B4-BE49-F238E27FC236}">
                <a16:creationId xmlns:a16="http://schemas.microsoft.com/office/drawing/2014/main" id="{FD0F3EEB-8B93-C445-AD3B-471484D15CF5}"/>
              </a:ext>
            </a:extLst>
          </p:cNvPr>
          <p:cNvSpPr txBox="1"/>
          <p:nvPr/>
        </p:nvSpPr>
        <p:spPr>
          <a:xfrm>
            <a:off x="1119137" y="4156080"/>
            <a:ext cx="4935294"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400" dirty="0"/>
              <a:t>存储数据同步方式</a:t>
            </a:r>
            <a:endParaRPr sz="4400" dirty="0"/>
          </a:p>
        </p:txBody>
      </p:sp>
      <p:sp>
        <p:nvSpPr>
          <p:cNvPr id="11" name="内页标题，建议30字以内…">
            <a:extLst>
              <a:ext uri="{FF2B5EF4-FFF2-40B4-BE49-F238E27FC236}">
                <a16:creationId xmlns:a16="http://schemas.microsoft.com/office/drawing/2014/main" id="{2E7F5AEB-B386-1B47-9E3E-A91032731BFD}"/>
              </a:ext>
            </a:extLst>
          </p:cNvPr>
          <p:cNvSpPr txBox="1"/>
          <p:nvPr/>
        </p:nvSpPr>
        <p:spPr>
          <a:xfrm>
            <a:off x="1186321" y="1987426"/>
            <a:ext cx="4935294"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400" dirty="0"/>
              <a:t>业务述求</a:t>
            </a:r>
            <a:endParaRPr sz="4400" dirty="0"/>
          </a:p>
        </p:txBody>
      </p:sp>
      <p:sp>
        <p:nvSpPr>
          <p:cNvPr id="3" name="文本框 2">
            <a:extLst>
              <a:ext uri="{FF2B5EF4-FFF2-40B4-BE49-F238E27FC236}">
                <a16:creationId xmlns:a16="http://schemas.microsoft.com/office/drawing/2014/main" id="{02A2568E-997B-014C-A412-8507C2348CAF}"/>
              </a:ext>
            </a:extLst>
          </p:cNvPr>
          <p:cNvSpPr txBox="1"/>
          <p:nvPr/>
        </p:nvSpPr>
        <p:spPr>
          <a:xfrm>
            <a:off x="1186326" y="3160187"/>
            <a:ext cx="3334246"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rgbClr val="FF0000"/>
                </a:solidFill>
                <a:effectLst/>
                <a:uFillTx/>
                <a:latin typeface="Helvetica"/>
                <a:ea typeface="Helvetica"/>
                <a:cs typeface="Helvetica"/>
                <a:sym typeface="Helvetica"/>
              </a:rPr>
              <a:t>防积压实时同步</a:t>
            </a:r>
          </a:p>
        </p:txBody>
      </p:sp>
      <p:sp>
        <p:nvSpPr>
          <p:cNvPr id="12" name="圆柱体 207">
            <a:extLst>
              <a:ext uri="{FF2B5EF4-FFF2-40B4-BE49-F238E27FC236}">
                <a16:creationId xmlns:a16="http://schemas.microsoft.com/office/drawing/2014/main" id="{93E945C9-D213-4116-869F-A9739C02C4FF}"/>
              </a:ext>
            </a:extLst>
          </p:cNvPr>
          <p:cNvSpPr/>
          <p:nvPr/>
        </p:nvSpPr>
        <p:spPr>
          <a:xfrm>
            <a:off x="7969700" y="2815630"/>
            <a:ext cx="1822000" cy="1043940"/>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DB1</a:t>
            </a:r>
          </a:p>
          <a:p>
            <a:pPr marL="0" marR="0" indent="0" algn="ctr" defTabSz="825500" rtl="0" fontAlgn="auto" latinLnBrk="0" hangingPunct="0">
              <a:lnSpc>
                <a:spcPct val="100000"/>
              </a:lnSpc>
              <a:spcBef>
                <a:spcPts val="0"/>
              </a:spcBef>
              <a:spcAft>
                <a:spcPts val="0"/>
              </a:spcAft>
              <a:buClrTx/>
              <a:buSzTx/>
              <a:buFontTx/>
              <a:buNone/>
              <a:tabLst/>
            </a:pPr>
            <a:endParaRPr lang="en-US" altLang="zh-CN" sz="1800" dirty="0">
              <a:solidFill>
                <a:srgbClr val="FFFFFF"/>
              </a:solidFill>
              <a:latin typeface="Helvetica Neue Medium"/>
              <a:ea typeface="Helvetica Neue Medium"/>
              <a:cs typeface="Helvetica Neue Medium"/>
              <a:sym typeface="Helvetica Neue Medium"/>
            </a:endParaRPr>
          </a:p>
        </p:txBody>
      </p:sp>
      <p:sp>
        <p:nvSpPr>
          <p:cNvPr id="13" name="圆柱体 207">
            <a:extLst>
              <a:ext uri="{FF2B5EF4-FFF2-40B4-BE49-F238E27FC236}">
                <a16:creationId xmlns:a16="http://schemas.microsoft.com/office/drawing/2014/main" id="{82FC2537-8095-4B21-B6FF-779E8AF1802D}"/>
              </a:ext>
            </a:extLst>
          </p:cNvPr>
          <p:cNvSpPr/>
          <p:nvPr/>
        </p:nvSpPr>
        <p:spPr>
          <a:xfrm>
            <a:off x="11703500" y="2815630"/>
            <a:ext cx="1822000" cy="1043940"/>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DB2</a:t>
            </a:r>
          </a:p>
          <a:p>
            <a:pPr marL="0" marR="0" indent="0" algn="ctr" defTabSz="825500" rtl="0" fontAlgn="auto" latinLnBrk="0" hangingPunct="0">
              <a:lnSpc>
                <a:spcPct val="100000"/>
              </a:lnSpc>
              <a:spcBef>
                <a:spcPts val="0"/>
              </a:spcBef>
              <a:spcAft>
                <a:spcPts val="0"/>
              </a:spcAft>
              <a:buClrTx/>
              <a:buSzTx/>
              <a:buFontTx/>
              <a:buNone/>
              <a:tabLst/>
            </a:pPr>
            <a:endParaRPr lang="en-US" altLang="zh-CN" sz="1800" dirty="0">
              <a:solidFill>
                <a:srgbClr val="FFFFFF"/>
              </a:solidFill>
              <a:latin typeface="Helvetica Neue Medium"/>
              <a:ea typeface="Helvetica Neue Medium"/>
              <a:cs typeface="Helvetica Neue Medium"/>
              <a:sym typeface="Helvetica Neue Medium"/>
            </a:endParaRPr>
          </a:p>
        </p:txBody>
      </p:sp>
      <p:sp>
        <p:nvSpPr>
          <p:cNvPr id="2" name="箭头: 上弧形 1">
            <a:extLst>
              <a:ext uri="{FF2B5EF4-FFF2-40B4-BE49-F238E27FC236}">
                <a16:creationId xmlns:a16="http://schemas.microsoft.com/office/drawing/2014/main" id="{CF58DB21-B5EF-46F3-BA79-4D8F66E1023F}"/>
              </a:ext>
            </a:extLst>
          </p:cNvPr>
          <p:cNvSpPr/>
          <p:nvPr/>
        </p:nvSpPr>
        <p:spPr>
          <a:xfrm>
            <a:off x="8880700" y="1800989"/>
            <a:ext cx="3749450" cy="864764"/>
          </a:xfrm>
          <a:prstGeom prst="curvedDownArrow">
            <a:avLst/>
          </a:prstGeom>
          <a:ln/>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4200679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17</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91" name="内页标题，建议30字以内…">
            <a:extLst>
              <a:ext uri="{FF2B5EF4-FFF2-40B4-BE49-F238E27FC236}">
                <a16:creationId xmlns:a16="http://schemas.microsoft.com/office/drawing/2014/main" id="{CF0B5871-0814-414A-91E4-34D254571116}"/>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t>存储同步服务</a:t>
            </a:r>
            <a:endParaRPr sz="6000" dirty="0">
              <a:solidFill>
                <a:srgbClr val="FF0000"/>
              </a:solidFill>
            </a:endParaRPr>
          </a:p>
        </p:txBody>
      </p:sp>
      <p:sp>
        <p:nvSpPr>
          <p:cNvPr id="11" name="内页标题，建议30字以内…">
            <a:extLst>
              <a:ext uri="{FF2B5EF4-FFF2-40B4-BE49-F238E27FC236}">
                <a16:creationId xmlns:a16="http://schemas.microsoft.com/office/drawing/2014/main" id="{2E7F5AEB-B386-1B47-9E3E-A91032731BFD}"/>
              </a:ext>
            </a:extLst>
          </p:cNvPr>
          <p:cNvSpPr txBox="1"/>
          <p:nvPr/>
        </p:nvSpPr>
        <p:spPr>
          <a:xfrm>
            <a:off x="1186321" y="1987426"/>
            <a:ext cx="4935294"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400" dirty="0"/>
              <a:t>重难点</a:t>
            </a:r>
            <a:endParaRPr sz="4400" dirty="0"/>
          </a:p>
        </p:txBody>
      </p:sp>
      <p:sp>
        <p:nvSpPr>
          <p:cNvPr id="13" name="矩形 12">
            <a:extLst>
              <a:ext uri="{FF2B5EF4-FFF2-40B4-BE49-F238E27FC236}">
                <a16:creationId xmlns:a16="http://schemas.microsoft.com/office/drawing/2014/main" id="{C3DC3039-9B20-4726-9C2B-27E45AA41E9B}"/>
              </a:ext>
            </a:extLst>
          </p:cNvPr>
          <p:cNvSpPr/>
          <p:nvPr/>
        </p:nvSpPr>
        <p:spPr>
          <a:xfrm>
            <a:off x="4681377" y="4591002"/>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FF0000"/>
                </a:solidFill>
                <a:latin typeface="微软雅黑" charset="0"/>
                <a:ea typeface="微软雅黑" charset="0"/>
                <a:sym typeface="Helvetica Neue Medium"/>
              </a:rPr>
              <a:t>高</a:t>
            </a:r>
          </a:p>
        </p:txBody>
      </p:sp>
      <p:sp>
        <p:nvSpPr>
          <p:cNvPr id="14" name="矩形 13">
            <a:extLst>
              <a:ext uri="{FF2B5EF4-FFF2-40B4-BE49-F238E27FC236}">
                <a16:creationId xmlns:a16="http://schemas.microsoft.com/office/drawing/2014/main" id="{ED1D5783-BB8D-42E3-AAF8-F04D31F92374}"/>
              </a:ext>
            </a:extLst>
          </p:cNvPr>
          <p:cNvSpPr/>
          <p:nvPr/>
        </p:nvSpPr>
        <p:spPr>
          <a:xfrm>
            <a:off x="5503943" y="4580248"/>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a:t>
            </a:r>
            <a:endParaRPr lang="zh-CN" altLang="en-US" sz="2800" dirty="0">
              <a:solidFill>
                <a:srgbClr val="000000"/>
              </a:solidFill>
              <a:latin typeface="微软雅黑" charset="0"/>
              <a:ea typeface="微软雅黑" charset="0"/>
              <a:sym typeface="Helvetica Neue Medium"/>
            </a:endParaRPr>
          </a:p>
        </p:txBody>
      </p:sp>
      <p:sp>
        <p:nvSpPr>
          <p:cNvPr id="15" name="矩形 14">
            <a:extLst>
              <a:ext uri="{FF2B5EF4-FFF2-40B4-BE49-F238E27FC236}">
                <a16:creationId xmlns:a16="http://schemas.microsoft.com/office/drawing/2014/main" id="{2DFBBAC1-649B-4B1A-9739-0D27A896E097}"/>
              </a:ext>
            </a:extLst>
          </p:cNvPr>
          <p:cNvSpPr/>
          <p:nvPr/>
        </p:nvSpPr>
        <p:spPr>
          <a:xfrm>
            <a:off x="6326509" y="4591002"/>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a:t>
            </a:r>
            <a:endParaRPr lang="zh-CN" altLang="en-US" sz="2800" dirty="0">
              <a:solidFill>
                <a:srgbClr val="000000"/>
              </a:solidFill>
              <a:latin typeface="微软雅黑" charset="0"/>
              <a:ea typeface="微软雅黑" charset="0"/>
              <a:sym typeface="Helvetica Neue Medium"/>
            </a:endParaRPr>
          </a:p>
        </p:txBody>
      </p:sp>
      <p:sp>
        <p:nvSpPr>
          <p:cNvPr id="16" name="矩形 15">
            <a:extLst>
              <a:ext uri="{FF2B5EF4-FFF2-40B4-BE49-F238E27FC236}">
                <a16:creationId xmlns:a16="http://schemas.microsoft.com/office/drawing/2014/main" id="{4AAD4A8C-0691-4ACA-8FD7-1B08589B38F8}"/>
              </a:ext>
            </a:extLst>
          </p:cNvPr>
          <p:cNvSpPr/>
          <p:nvPr/>
        </p:nvSpPr>
        <p:spPr>
          <a:xfrm>
            <a:off x="7149075" y="4580248"/>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17" name="矩形 16">
            <a:extLst>
              <a:ext uri="{FF2B5EF4-FFF2-40B4-BE49-F238E27FC236}">
                <a16:creationId xmlns:a16="http://schemas.microsoft.com/office/drawing/2014/main" id="{45A50979-526C-4E6C-9FAE-462B8F9EDBDE}"/>
              </a:ext>
            </a:extLst>
          </p:cNvPr>
          <p:cNvSpPr/>
          <p:nvPr/>
        </p:nvSpPr>
        <p:spPr>
          <a:xfrm>
            <a:off x="7972429" y="4583827"/>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18" name="矩形 17">
            <a:extLst>
              <a:ext uri="{FF2B5EF4-FFF2-40B4-BE49-F238E27FC236}">
                <a16:creationId xmlns:a16="http://schemas.microsoft.com/office/drawing/2014/main" id="{1492C1C1-881F-431A-974D-1140D4E47512}"/>
              </a:ext>
            </a:extLst>
          </p:cNvPr>
          <p:cNvSpPr/>
          <p:nvPr/>
        </p:nvSpPr>
        <p:spPr>
          <a:xfrm>
            <a:off x="8794995" y="4591002"/>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29" name="矩形 28">
            <a:extLst>
              <a:ext uri="{FF2B5EF4-FFF2-40B4-BE49-F238E27FC236}">
                <a16:creationId xmlns:a16="http://schemas.microsoft.com/office/drawing/2014/main" id="{854F6D84-99E6-4539-9E89-75F8B9492E5A}"/>
              </a:ext>
            </a:extLst>
          </p:cNvPr>
          <p:cNvSpPr/>
          <p:nvPr/>
        </p:nvSpPr>
        <p:spPr>
          <a:xfrm>
            <a:off x="9617561" y="4583827"/>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30" name="矩形 29">
            <a:extLst>
              <a:ext uri="{FF2B5EF4-FFF2-40B4-BE49-F238E27FC236}">
                <a16:creationId xmlns:a16="http://schemas.microsoft.com/office/drawing/2014/main" id="{8090C84F-905C-47D3-9F88-0DEC216B092F}"/>
              </a:ext>
            </a:extLst>
          </p:cNvPr>
          <p:cNvSpPr/>
          <p:nvPr/>
        </p:nvSpPr>
        <p:spPr>
          <a:xfrm>
            <a:off x="10440127" y="4591002"/>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31" name="矩形 30">
            <a:extLst>
              <a:ext uri="{FF2B5EF4-FFF2-40B4-BE49-F238E27FC236}">
                <a16:creationId xmlns:a16="http://schemas.microsoft.com/office/drawing/2014/main" id="{A695F8B1-48A4-4593-8475-0ED81C42DC87}"/>
              </a:ext>
            </a:extLst>
          </p:cNvPr>
          <p:cNvSpPr/>
          <p:nvPr/>
        </p:nvSpPr>
        <p:spPr>
          <a:xfrm>
            <a:off x="11262693" y="4583827"/>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32" name="矩形 31">
            <a:extLst>
              <a:ext uri="{FF2B5EF4-FFF2-40B4-BE49-F238E27FC236}">
                <a16:creationId xmlns:a16="http://schemas.microsoft.com/office/drawing/2014/main" id="{E77980E2-C3B4-4E2B-873F-52C46643FEDA}"/>
              </a:ext>
            </a:extLst>
          </p:cNvPr>
          <p:cNvSpPr/>
          <p:nvPr/>
        </p:nvSpPr>
        <p:spPr>
          <a:xfrm>
            <a:off x="12085259" y="4591002"/>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33" name="矩形 32">
            <a:extLst>
              <a:ext uri="{FF2B5EF4-FFF2-40B4-BE49-F238E27FC236}">
                <a16:creationId xmlns:a16="http://schemas.microsoft.com/office/drawing/2014/main" id="{602F54BB-92DC-4FF7-AC66-97FD17F8C356}"/>
              </a:ext>
            </a:extLst>
          </p:cNvPr>
          <p:cNvSpPr/>
          <p:nvPr/>
        </p:nvSpPr>
        <p:spPr>
          <a:xfrm>
            <a:off x="12908613" y="4589650"/>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B0F0"/>
                </a:solidFill>
                <a:latin typeface="微软雅黑" charset="0"/>
                <a:ea typeface="微软雅黑" charset="0"/>
                <a:sym typeface="Helvetica Neue Medium"/>
              </a:rPr>
              <a:t>低</a:t>
            </a:r>
          </a:p>
        </p:txBody>
      </p:sp>
      <p:sp>
        <p:nvSpPr>
          <p:cNvPr id="34" name="矩形 33">
            <a:extLst>
              <a:ext uri="{FF2B5EF4-FFF2-40B4-BE49-F238E27FC236}">
                <a16:creationId xmlns:a16="http://schemas.microsoft.com/office/drawing/2014/main" id="{8E33957B-9807-40FD-8310-F92C5996F5CC}"/>
              </a:ext>
            </a:extLst>
          </p:cNvPr>
          <p:cNvSpPr/>
          <p:nvPr/>
        </p:nvSpPr>
        <p:spPr>
          <a:xfrm>
            <a:off x="13731179" y="4596825"/>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4" name="矩形 3">
            <a:extLst>
              <a:ext uri="{FF2B5EF4-FFF2-40B4-BE49-F238E27FC236}">
                <a16:creationId xmlns:a16="http://schemas.microsoft.com/office/drawing/2014/main" id="{BFBC75D3-576D-4499-8587-DA1D8A8AD9C2}"/>
              </a:ext>
            </a:extLst>
          </p:cNvPr>
          <p:cNvSpPr/>
          <p:nvPr/>
        </p:nvSpPr>
        <p:spPr>
          <a:xfrm>
            <a:off x="1186321" y="3250448"/>
            <a:ext cx="9417963" cy="646331"/>
          </a:xfrm>
          <a:prstGeom prst="rect">
            <a:avLst/>
          </a:prstGeom>
        </p:spPr>
        <p:txBody>
          <a:bodyPr wrap="none">
            <a:spAutoFit/>
          </a:bodyPr>
          <a:lstStyle/>
          <a:p>
            <a:r>
              <a:rPr lang="zh-CN" altLang="en-US" dirty="0"/>
              <a:t>方案一：保证时序，变更内容同步：数据积压</a:t>
            </a:r>
            <a:endParaRPr lang="en-US" altLang="zh-CN" dirty="0"/>
          </a:p>
        </p:txBody>
      </p:sp>
      <p:sp>
        <p:nvSpPr>
          <p:cNvPr id="5" name="矩形 4">
            <a:extLst>
              <a:ext uri="{FF2B5EF4-FFF2-40B4-BE49-F238E27FC236}">
                <a16:creationId xmlns:a16="http://schemas.microsoft.com/office/drawing/2014/main" id="{507061CB-18E2-47E3-A4EA-01FCC3081F41}"/>
              </a:ext>
            </a:extLst>
          </p:cNvPr>
          <p:cNvSpPr/>
          <p:nvPr/>
        </p:nvSpPr>
        <p:spPr>
          <a:xfrm>
            <a:off x="1412632" y="6955168"/>
            <a:ext cx="9417963" cy="646331"/>
          </a:xfrm>
          <a:prstGeom prst="rect">
            <a:avLst/>
          </a:prstGeom>
        </p:spPr>
        <p:txBody>
          <a:bodyPr wrap="none">
            <a:spAutoFit/>
          </a:bodyPr>
          <a:lstStyle/>
          <a:p>
            <a:r>
              <a:rPr lang="zh-CN" altLang="en-US" dirty="0"/>
              <a:t>方案二：区分优先级，不保证时序：数据覆盖</a:t>
            </a:r>
            <a:endParaRPr lang="en-US" altLang="zh-CN" dirty="0"/>
          </a:p>
        </p:txBody>
      </p:sp>
      <p:sp>
        <p:nvSpPr>
          <p:cNvPr id="35" name="矩形 34">
            <a:extLst>
              <a:ext uri="{FF2B5EF4-FFF2-40B4-BE49-F238E27FC236}">
                <a16:creationId xmlns:a16="http://schemas.microsoft.com/office/drawing/2014/main" id="{722F2AE1-C7EF-41BB-A2A2-5376BF7DF51D}"/>
              </a:ext>
            </a:extLst>
          </p:cNvPr>
          <p:cNvSpPr/>
          <p:nvPr/>
        </p:nvSpPr>
        <p:spPr>
          <a:xfrm>
            <a:off x="4548027" y="8091608"/>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36" name="矩形 35">
            <a:extLst>
              <a:ext uri="{FF2B5EF4-FFF2-40B4-BE49-F238E27FC236}">
                <a16:creationId xmlns:a16="http://schemas.microsoft.com/office/drawing/2014/main" id="{F4C6DB6B-4547-4B0D-A24C-C6C7B7F6EA64}"/>
              </a:ext>
            </a:extLst>
          </p:cNvPr>
          <p:cNvSpPr/>
          <p:nvPr/>
        </p:nvSpPr>
        <p:spPr>
          <a:xfrm>
            <a:off x="5370593" y="8080854"/>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a:t>
            </a:r>
            <a:endParaRPr lang="zh-CN" altLang="en-US" sz="2800" dirty="0">
              <a:solidFill>
                <a:srgbClr val="000000"/>
              </a:solidFill>
              <a:latin typeface="微软雅黑" charset="0"/>
              <a:ea typeface="微软雅黑" charset="0"/>
              <a:sym typeface="Helvetica Neue Medium"/>
            </a:endParaRPr>
          </a:p>
        </p:txBody>
      </p:sp>
      <p:sp>
        <p:nvSpPr>
          <p:cNvPr id="37" name="矩形 36">
            <a:extLst>
              <a:ext uri="{FF2B5EF4-FFF2-40B4-BE49-F238E27FC236}">
                <a16:creationId xmlns:a16="http://schemas.microsoft.com/office/drawing/2014/main" id="{A7BE2D34-A545-4ADD-BF3F-4EA0039F654D}"/>
              </a:ext>
            </a:extLst>
          </p:cNvPr>
          <p:cNvSpPr/>
          <p:nvPr/>
        </p:nvSpPr>
        <p:spPr>
          <a:xfrm>
            <a:off x="6193159" y="8091608"/>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a:t>
            </a:r>
            <a:endParaRPr lang="zh-CN" altLang="en-US" sz="2800" dirty="0">
              <a:solidFill>
                <a:srgbClr val="000000"/>
              </a:solidFill>
              <a:latin typeface="微软雅黑" charset="0"/>
              <a:ea typeface="微软雅黑" charset="0"/>
              <a:sym typeface="Helvetica Neue Medium"/>
            </a:endParaRPr>
          </a:p>
        </p:txBody>
      </p:sp>
      <p:sp>
        <p:nvSpPr>
          <p:cNvPr id="38" name="矩形 37">
            <a:extLst>
              <a:ext uri="{FF2B5EF4-FFF2-40B4-BE49-F238E27FC236}">
                <a16:creationId xmlns:a16="http://schemas.microsoft.com/office/drawing/2014/main" id="{3D984271-37A2-4FE2-89BF-43726CD4DB22}"/>
              </a:ext>
            </a:extLst>
          </p:cNvPr>
          <p:cNvSpPr/>
          <p:nvPr/>
        </p:nvSpPr>
        <p:spPr>
          <a:xfrm>
            <a:off x="7015725" y="8080854"/>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39" name="矩形 38">
            <a:extLst>
              <a:ext uri="{FF2B5EF4-FFF2-40B4-BE49-F238E27FC236}">
                <a16:creationId xmlns:a16="http://schemas.microsoft.com/office/drawing/2014/main" id="{27EC6CBC-61BC-493E-8075-4FF098A3BD2A}"/>
              </a:ext>
            </a:extLst>
          </p:cNvPr>
          <p:cNvSpPr/>
          <p:nvPr/>
        </p:nvSpPr>
        <p:spPr>
          <a:xfrm>
            <a:off x="7839079" y="8084433"/>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40" name="矩形 39">
            <a:extLst>
              <a:ext uri="{FF2B5EF4-FFF2-40B4-BE49-F238E27FC236}">
                <a16:creationId xmlns:a16="http://schemas.microsoft.com/office/drawing/2014/main" id="{B27272A8-B319-48F7-A350-20E9306D40E1}"/>
              </a:ext>
            </a:extLst>
          </p:cNvPr>
          <p:cNvSpPr/>
          <p:nvPr/>
        </p:nvSpPr>
        <p:spPr>
          <a:xfrm>
            <a:off x="8661645" y="8091608"/>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41" name="矩形 40">
            <a:extLst>
              <a:ext uri="{FF2B5EF4-FFF2-40B4-BE49-F238E27FC236}">
                <a16:creationId xmlns:a16="http://schemas.microsoft.com/office/drawing/2014/main" id="{CA9EA2D5-0A3E-4278-8758-1455A6F3CC15}"/>
              </a:ext>
            </a:extLst>
          </p:cNvPr>
          <p:cNvSpPr/>
          <p:nvPr/>
        </p:nvSpPr>
        <p:spPr>
          <a:xfrm>
            <a:off x="9484211" y="8084433"/>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42" name="矩形 41">
            <a:extLst>
              <a:ext uri="{FF2B5EF4-FFF2-40B4-BE49-F238E27FC236}">
                <a16:creationId xmlns:a16="http://schemas.microsoft.com/office/drawing/2014/main" id="{D0BF0D45-9DEB-4383-B940-E71A1A96E27F}"/>
              </a:ext>
            </a:extLst>
          </p:cNvPr>
          <p:cNvSpPr/>
          <p:nvPr/>
        </p:nvSpPr>
        <p:spPr>
          <a:xfrm>
            <a:off x="10306777" y="8091608"/>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43" name="矩形 42">
            <a:extLst>
              <a:ext uri="{FF2B5EF4-FFF2-40B4-BE49-F238E27FC236}">
                <a16:creationId xmlns:a16="http://schemas.microsoft.com/office/drawing/2014/main" id="{9C691C12-584D-4933-8F09-79F529DF50AE}"/>
              </a:ext>
            </a:extLst>
          </p:cNvPr>
          <p:cNvSpPr/>
          <p:nvPr/>
        </p:nvSpPr>
        <p:spPr>
          <a:xfrm>
            <a:off x="11129343" y="8084433"/>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44" name="矩形 43">
            <a:extLst>
              <a:ext uri="{FF2B5EF4-FFF2-40B4-BE49-F238E27FC236}">
                <a16:creationId xmlns:a16="http://schemas.microsoft.com/office/drawing/2014/main" id="{CB0376C3-5B77-4339-B280-D73B3A3D3F02}"/>
              </a:ext>
            </a:extLst>
          </p:cNvPr>
          <p:cNvSpPr/>
          <p:nvPr/>
        </p:nvSpPr>
        <p:spPr>
          <a:xfrm>
            <a:off x="11951909" y="8091608"/>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45" name="矩形 44">
            <a:extLst>
              <a:ext uri="{FF2B5EF4-FFF2-40B4-BE49-F238E27FC236}">
                <a16:creationId xmlns:a16="http://schemas.microsoft.com/office/drawing/2014/main" id="{2DE5478F-2CF6-4FC4-8AB1-1A5728B8414D}"/>
              </a:ext>
            </a:extLst>
          </p:cNvPr>
          <p:cNvSpPr/>
          <p:nvPr/>
        </p:nvSpPr>
        <p:spPr>
          <a:xfrm>
            <a:off x="12775263" y="8090256"/>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高</a:t>
            </a:r>
          </a:p>
        </p:txBody>
      </p:sp>
      <p:sp>
        <p:nvSpPr>
          <p:cNvPr id="46" name="矩形 45">
            <a:extLst>
              <a:ext uri="{FF2B5EF4-FFF2-40B4-BE49-F238E27FC236}">
                <a16:creationId xmlns:a16="http://schemas.microsoft.com/office/drawing/2014/main" id="{D91967A7-26C2-4E0C-872D-685C1E98DCC1}"/>
              </a:ext>
            </a:extLst>
          </p:cNvPr>
          <p:cNvSpPr/>
          <p:nvPr/>
        </p:nvSpPr>
        <p:spPr>
          <a:xfrm>
            <a:off x="13597829" y="8097431"/>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FF0000"/>
                </a:solidFill>
                <a:latin typeface="微软雅黑" charset="0"/>
                <a:ea typeface="微软雅黑" charset="0"/>
                <a:sym typeface="Helvetica Neue Medium"/>
              </a:rPr>
              <a:t>高</a:t>
            </a:r>
          </a:p>
        </p:txBody>
      </p:sp>
      <p:sp>
        <p:nvSpPr>
          <p:cNvPr id="47" name="矩形 46">
            <a:extLst>
              <a:ext uri="{FF2B5EF4-FFF2-40B4-BE49-F238E27FC236}">
                <a16:creationId xmlns:a16="http://schemas.microsoft.com/office/drawing/2014/main" id="{53CE8EC2-F5DE-46D5-A643-FE7DFBCDCC15}"/>
              </a:ext>
            </a:extLst>
          </p:cNvPr>
          <p:cNvSpPr/>
          <p:nvPr/>
        </p:nvSpPr>
        <p:spPr>
          <a:xfrm>
            <a:off x="4548027" y="9650967"/>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48" name="矩形 47">
            <a:extLst>
              <a:ext uri="{FF2B5EF4-FFF2-40B4-BE49-F238E27FC236}">
                <a16:creationId xmlns:a16="http://schemas.microsoft.com/office/drawing/2014/main" id="{4E6E02FD-F3AC-4F9C-AA34-18A4F3DFD145}"/>
              </a:ext>
            </a:extLst>
          </p:cNvPr>
          <p:cNvSpPr/>
          <p:nvPr/>
        </p:nvSpPr>
        <p:spPr>
          <a:xfrm>
            <a:off x="5370593" y="9640213"/>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a:t>
            </a:r>
            <a:endParaRPr lang="zh-CN" altLang="en-US" sz="2800" dirty="0">
              <a:solidFill>
                <a:srgbClr val="000000"/>
              </a:solidFill>
              <a:latin typeface="微软雅黑" charset="0"/>
              <a:ea typeface="微软雅黑" charset="0"/>
              <a:sym typeface="Helvetica Neue Medium"/>
            </a:endParaRPr>
          </a:p>
        </p:txBody>
      </p:sp>
      <p:sp>
        <p:nvSpPr>
          <p:cNvPr id="49" name="矩形 48">
            <a:extLst>
              <a:ext uri="{FF2B5EF4-FFF2-40B4-BE49-F238E27FC236}">
                <a16:creationId xmlns:a16="http://schemas.microsoft.com/office/drawing/2014/main" id="{B602F9B3-528D-4B09-A0F1-01EC4FEC44B0}"/>
              </a:ext>
            </a:extLst>
          </p:cNvPr>
          <p:cNvSpPr/>
          <p:nvPr/>
        </p:nvSpPr>
        <p:spPr>
          <a:xfrm>
            <a:off x="6193159" y="9650967"/>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a:t>
            </a:r>
            <a:endParaRPr lang="zh-CN" altLang="en-US" sz="2800" dirty="0">
              <a:solidFill>
                <a:srgbClr val="000000"/>
              </a:solidFill>
              <a:latin typeface="微软雅黑" charset="0"/>
              <a:ea typeface="微软雅黑" charset="0"/>
              <a:sym typeface="Helvetica Neue Medium"/>
            </a:endParaRPr>
          </a:p>
        </p:txBody>
      </p:sp>
      <p:sp>
        <p:nvSpPr>
          <p:cNvPr id="50" name="矩形 49">
            <a:extLst>
              <a:ext uri="{FF2B5EF4-FFF2-40B4-BE49-F238E27FC236}">
                <a16:creationId xmlns:a16="http://schemas.microsoft.com/office/drawing/2014/main" id="{647F5BA0-73B4-4307-802F-3DFF9B06A652}"/>
              </a:ext>
            </a:extLst>
          </p:cNvPr>
          <p:cNvSpPr/>
          <p:nvPr/>
        </p:nvSpPr>
        <p:spPr>
          <a:xfrm>
            <a:off x="7015725" y="9640213"/>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51" name="矩形 50">
            <a:extLst>
              <a:ext uri="{FF2B5EF4-FFF2-40B4-BE49-F238E27FC236}">
                <a16:creationId xmlns:a16="http://schemas.microsoft.com/office/drawing/2014/main" id="{9B532ADB-4A69-4F89-BEE7-482CA3FF0713}"/>
              </a:ext>
            </a:extLst>
          </p:cNvPr>
          <p:cNvSpPr/>
          <p:nvPr/>
        </p:nvSpPr>
        <p:spPr>
          <a:xfrm>
            <a:off x="7839079" y="9643792"/>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52" name="矩形 51">
            <a:extLst>
              <a:ext uri="{FF2B5EF4-FFF2-40B4-BE49-F238E27FC236}">
                <a16:creationId xmlns:a16="http://schemas.microsoft.com/office/drawing/2014/main" id="{55CE615B-BD65-446B-BBD0-4CD0D5344221}"/>
              </a:ext>
            </a:extLst>
          </p:cNvPr>
          <p:cNvSpPr/>
          <p:nvPr/>
        </p:nvSpPr>
        <p:spPr>
          <a:xfrm>
            <a:off x="8661645" y="9650967"/>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53" name="矩形 52">
            <a:extLst>
              <a:ext uri="{FF2B5EF4-FFF2-40B4-BE49-F238E27FC236}">
                <a16:creationId xmlns:a16="http://schemas.microsoft.com/office/drawing/2014/main" id="{15621881-B44B-49C8-9BEA-7A1BF551AA2F}"/>
              </a:ext>
            </a:extLst>
          </p:cNvPr>
          <p:cNvSpPr/>
          <p:nvPr/>
        </p:nvSpPr>
        <p:spPr>
          <a:xfrm>
            <a:off x="9484211" y="9643792"/>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54" name="矩形 53">
            <a:extLst>
              <a:ext uri="{FF2B5EF4-FFF2-40B4-BE49-F238E27FC236}">
                <a16:creationId xmlns:a16="http://schemas.microsoft.com/office/drawing/2014/main" id="{59773E64-C7C4-474D-809D-086CD49D318B}"/>
              </a:ext>
            </a:extLst>
          </p:cNvPr>
          <p:cNvSpPr/>
          <p:nvPr/>
        </p:nvSpPr>
        <p:spPr>
          <a:xfrm>
            <a:off x="10306777" y="9650967"/>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55" name="矩形 54">
            <a:extLst>
              <a:ext uri="{FF2B5EF4-FFF2-40B4-BE49-F238E27FC236}">
                <a16:creationId xmlns:a16="http://schemas.microsoft.com/office/drawing/2014/main" id="{CF767B18-8FB8-48D0-8ABE-F59B6C0F1215}"/>
              </a:ext>
            </a:extLst>
          </p:cNvPr>
          <p:cNvSpPr/>
          <p:nvPr/>
        </p:nvSpPr>
        <p:spPr>
          <a:xfrm>
            <a:off x="11129343" y="9643792"/>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56" name="矩形 55">
            <a:extLst>
              <a:ext uri="{FF2B5EF4-FFF2-40B4-BE49-F238E27FC236}">
                <a16:creationId xmlns:a16="http://schemas.microsoft.com/office/drawing/2014/main" id="{FBE53DE8-D2AF-4341-8C72-76D30A4D7F02}"/>
              </a:ext>
            </a:extLst>
          </p:cNvPr>
          <p:cNvSpPr/>
          <p:nvPr/>
        </p:nvSpPr>
        <p:spPr>
          <a:xfrm>
            <a:off x="11951909" y="9650967"/>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B0F0"/>
                </a:solidFill>
                <a:latin typeface="微软雅黑" charset="0"/>
                <a:ea typeface="微软雅黑" charset="0"/>
                <a:sym typeface="Helvetica Neue Medium"/>
              </a:rPr>
              <a:t>低</a:t>
            </a:r>
          </a:p>
        </p:txBody>
      </p:sp>
      <p:sp>
        <p:nvSpPr>
          <p:cNvPr id="57" name="矩形 56">
            <a:extLst>
              <a:ext uri="{FF2B5EF4-FFF2-40B4-BE49-F238E27FC236}">
                <a16:creationId xmlns:a16="http://schemas.microsoft.com/office/drawing/2014/main" id="{8F7E74F0-5EBB-4A4E-BBC3-0CDB4A11AF01}"/>
              </a:ext>
            </a:extLst>
          </p:cNvPr>
          <p:cNvSpPr/>
          <p:nvPr/>
        </p:nvSpPr>
        <p:spPr>
          <a:xfrm>
            <a:off x="12775263" y="9649615"/>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58" name="矩形 57">
            <a:extLst>
              <a:ext uri="{FF2B5EF4-FFF2-40B4-BE49-F238E27FC236}">
                <a16:creationId xmlns:a16="http://schemas.microsoft.com/office/drawing/2014/main" id="{A476F007-9514-44C0-AE62-1EB855B6AEEE}"/>
              </a:ext>
            </a:extLst>
          </p:cNvPr>
          <p:cNvSpPr/>
          <p:nvPr/>
        </p:nvSpPr>
        <p:spPr>
          <a:xfrm>
            <a:off x="13597829" y="9656790"/>
            <a:ext cx="82256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低</a:t>
            </a:r>
          </a:p>
        </p:txBody>
      </p:sp>
      <p:sp>
        <p:nvSpPr>
          <p:cNvPr id="59" name="圆角矩形 3">
            <a:extLst>
              <a:ext uri="{FF2B5EF4-FFF2-40B4-BE49-F238E27FC236}">
                <a16:creationId xmlns:a16="http://schemas.microsoft.com/office/drawing/2014/main" id="{2502A251-D6DB-4350-BCC1-07EEA6223E69}"/>
              </a:ext>
            </a:extLst>
          </p:cNvPr>
          <p:cNvSpPr/>
          <p:nvPr/>
        </p:nvSpPr>
        <p:spPr>
          <a:xfrm>
            <a:off x="1431031" y="4552902"/>
            <a:ext cx="1892446" cy="79375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82880" tIns="91440" rIns="182880" bIns="91440" numCol="1" anchor="ctr" anchorCtr="0" compatLnSpc="1">
            <a:noAutofit/>
          </a:bodyPr>
          <a:lstStyle/>
          <a:p>
            <a:r>
              <a:rPr lang="zh-CN" altLang="en-US" sz="2700" dirty="0">
                <a:sym typeface="+mn-ea"/>
              </a:rPr>
              <a:t>生产者</a:t>
            </a:r>
          </a:p>
        </p:txBody>
      </p:sp>
      <p:sp>
        <p:nvSpPr>
          <p:cNvPr id="60" name="圆角矩形 3">
            <a:extLst>
              <a:ext uri="{FF2B5EF4-FFF2-40B4-BE49-F238E27FC236}">
                <a16:creationId xmlns:a16="http://schemas.microsoft.com/office/drawing/2014/main" id="{E3F97F3E-81B0-4453-AEC8-4A2124D1B5CF}"/>
              </a:ext>
            </a:extLst>
          </p:cNvPr>
          <p:cNvSpPr/>
          <p:nvPr/>
        </p:nvSpPr>
        <p:spPr>
          <a:xfrm>
            <a:off x="15914921" y="4519767"/>
            <a:ext cx="1892446"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消费者</a:t>
            </a:r>
          </a:p>
        </p:txBody>
      </p:sp>
      <p:sp>
        <p:nvSpPr>
          <p:cNvPr id="61" name="圆角矩形 3">
            <a:extLst>
              <a:ext uri="{FF2B5EF4-FFF2-40B4-BE49-F238E27FC236}">
                <a16:creationId xmlns:a16="http://schemas.microsoft.com/office/drawing/2014/main" id="{89153951-7D09-4F2A-BEA7-A0C11E3CA803}"/>
              </a:ext>
            </a:extLst>
          </p:cNvPr>
          <p:cNvSpPr/>
          <p:nvPr/>
        </p:nvSpPr>
        <p:spPr>
          <a:xfrm>
            <a:off x="1548271" y="8697974"/>
            <a:ext cx="1892446" cy="793750"/>
          </a:xfrm>
          <a:prstGeom prst="roundRect">
            <a:avLst/>
          </a:prstGeom>
          <a:ln>
            <a:headEnd type="none" w="med" len="med"/>
            <a:tailEnd type="none" w="med" len="med"/>
          </a:ln>
        </p:spPr>
        <p:style>
          <a:lnRef idx="1">
            <a:schemeClr val="accent6"/>
          </a:lnRef>
          <a:fillRef idx="3">
            <a:schemeClr val="accent6"/>
          </a:fillRef>
          <a:effectRef idx="2">
            <a:schemeClr val="accent6"/>
          </a:effectRef>
          <a:fontRef idx="minor">
            <a:schemeClr val="lt1"/>
          </a:fontRef>
        </p:style>
        <p:txBody>
          <a:bodyPr vert="horz" wrap="square" lIns="182880" tIns="91440" rIns="182880" bIns="91440" numCol="1" anchor="ctr" anchorCtr="0" compatLnSpc="1">
            <a:noAutofit/>
          </a:bodyPr>
          <a:lstStyle/>
          <a:p>
            <a:r>
              <a:rPr lang="zh-CN" altLang="en-US" sz="2700" dirty="0">
                <a:sym typeface="+mn-ea"/>
              </a:rPr>
              <a:t>生产者</a:t>
            </a:r>
          </a:p>
        </p:txBody>
      </p:sp>
      <p:sp>
        <p:nvSpPr>
          <p:cNvPr id="62" name="圆角矩形 3">
            <a:extLst>
              <a:ext uri="{FF2B5EF4-FFF2-40B4-BE49-F238E27FC236}">
                <a16:creationId xmlns:a16="http://schemas.microsoft.com/office/drawing/2014/main" id="{957D0034-DF37-4418-87CF-AAE7F70DCC28}"/>
              </a:ext>
            </a:extLst>
          </p:cNvPr>
          <p:cNvSpPr/>
          <p:nvPr/>
        </p:nvSpPr>
        <p:spPr>
          <a:xfrm>
            <a:off x="16727794" y="8703797"/>
            <a:ext cx="1892446"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消费者</a:t>
            </a:r>
          </a:p>
        </p:txBody>
      </p:sp>
      <p:cxnSp>
        <p:nvCxnSpPr>
          <p:cNvPr id="63" name="直线箭头连接符 15">
            <a:extLst>
              <a:ext uri="{FF2B5EF4-FFF2-40B4-BE49-F238E27FC236}">
                <a16:creationId xmlns:a16="http://schemas.microsoft.com/office/drawing/2014/main" id="{11A1E56A-E5F5-4493-9521-2D1AC2E09132}"/>
              </a:ext>
            </a:extLst>
          </p:cNvPr>
          <p:cNvCxnSpPr>
            <a:cxnSpLocks/>
            <a:stCxn id="59" idx="3"/>
            <a:endCxn id="13" idx="1"/>
          </p:cNvCxnSpPr>
          <p:nvPr/>
        </p:nvCxnSpPr>
        <p:spPr>
          <a:xfrm flipV="1">
            <a:off x="3323477" y="4949348"/>
            <a:ext cx="1357900" cy="429"/>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4" name="直线箭头连接符 15">
            <a:extLst>
              <a:ext uri="{FF2B5EF4-FFF2-40B4-BE49-F238E27FC236}">
                <a16:creationId xmlns:a16="http://schemas.microsoft.com/office/drawing/2014/main" id="{11689A34-F854-4189-BAF7-2532AF8C150E}"/>
              </a:ext>
            </a:extLst>
          </p:cNvPr>
          <p:cNvCxnSpPr>
            <a:cxnSpLocks/>
          </p:cNvCxnSpPr>
          <p:nvPr/>
        </p:nvCxnSpPr>
        <p:spPr>
          <a:xfrm flipV="1">
            <a:off x="14553745" y="4894798"/>
            <a:ext cx="1357900" cy="429"/>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5" name="直线箭头连接符 15">
            <a:extLst>
              <a:ext uri="{FF2B5EF4-FFF2-40B4-BE49-F238E27FC236}">
                <a16:creationId xmlns:a16="http://schemas.microsoft.com/office/drawing/2014/main" id="{DBB7F123-12ED-47A2-BB8F-2888387FEA78}"/>
              </a:ext>
            </a:extLst>
          </p:cNvPr>
          <p:cNvCxnSpPr>
            <a:cxnSpLocks/>
            <a:endCxn id="35" idx="1"/>
          </p:cNvCxnSpPr>
          <p:nvPr/>
        </p:nvCxnSpPr>
        <p:spPr>
          <a:xfrm flipV="1">
            <a:off x="3459038" y="8449954"/>
            <a:ext cx="1088989" cy="647496"/>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6" name="直线箭头连接符 15">
            <a:extLst>
              <a:ext uri="{FF2B5EF4-FFF2-40B4-BE49-F238E27FC236}">
                <a16:creationId xmlns:a16="http://schemas.microsoft.com/office/drawing/2014/main" id="{405C0F85-CE73-4AC4-9D08-E05A93782CC4}"/>
              </a:ext>
            </a:extLst>
          </p:cNvPr>
          <p:cNvCxnSpPr>
            <a:cxnSpLocks/>
            <a:stCxn id="61" idx="3"/>
            <a:endCxn id="47" idx="1"/>
          </p:cNvCxnSpPr>
          <p:nvPr/>
        </p:nvCxnSpPr>
        <p:spPr>
          <a:xfrm>
            <a:off x="3440717" y="9094849"/>
            <a:ext cx="1107310" cy="91446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7" name="直线箭头连接符 15">
            <a:extLst>
              <a:ext uri="{FF2B5EF4-FFF2-40B4-BE49-F238E27FC236}">
                <a16:creationId xmlns:a16="http://schemas.microsoft.com/office/drawing/2014/main" id="{64A218FC-818D-4A94-8EA8-7ED2797B6600}"/>
              </a:ext>
            </a:extLst>
          </p:cNvPr>
          <p:cNvCxnSpPr>
            <a:cxnSpLocks/>
            <a:endCxn id="62" idx="1"/>
          </p:cNvCxnSpPr>
          <p:nvPr/>
        </p:nvCxnSpPr>
        <p:spPr>
          <a:xfrm>
            <a:off x="14412667" y="8476716"/>
            <a:ext cx="2315127" cy="623956"/>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8" name="直线箭头连接符 15">
            <a:extLst>
              <a:ext uri="{FF2B5EF4-FFF2-40B4-BE49-F238E27FC236}">
                <a16:creationId xmlns:a16="http://schemas.microsoft.com/office/drawing/2014/main" id="{D43B79A6-75E6-4EB6-B78F-389283C7FF28}"/>
              </a:ext>
            </a:extLst>
          </p:cNvPr>
          <p:cNvCxnSpPr>
            <a:cxnSpLocks/>
            <a:endCxn id="62" idx="1"/>
          </p:cNvCxnSpPr>
          <p:nvPr/>
        </p:nvCxnSpPr>
        <p:spPr>
          <a:xfrm flipV="1">
            <a:off x="14412666" y="9100672"/>
            <a:ext cx="2315128" cy="919254"/>
          </a:xfrm>
          <a:prstGeom prst="straightConnector1">
            <a:avLst/>
          </a:prstGeom>
          <a:noFill/>
          <a:ln w="50800" cap="flat">
            <a:solidFill>
              <a:schemeClr val="bg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27" name="文本框 26">
            <a:extLst>
              <a:ext uri="{FF2B5EF4-FFF2-40B4-BE49-F238E27FC236}">
                <a16:creationId xmlns:a16="http://schemas.microsoft.com/office/drawing/2014/main" id="{052D59DC-0DC0-4DD8-A9BC-5DBB041EF894}"/>
              </a:ext>
            </a:extLst>
          </p:cNvPr>
          <p:cNvSpPr txBox="1"/>
          <p:nvPr/>
        </p:nvSpPr>
        <p:spPr>
          <a:xfrm>
            <a:off x="4681377" y="5670461"/>
            <a:ext cx="30008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solidFill>
                  <a:srgbClr val="FF0000"/>
                </a:solidFill>
              </a:rPr>
              <a:t>重点</a:t>
            </a:r>
            <a:r>
              <a:rPr lang="en-US" altLang="zh-CN" dirty="0">
                <a:solidFill>
                  <a:srgbClr val="FF0000"/>
                </a:solidFill>
              </a:rPr>
              <a:t>vid</a:t>
            </a:r>
            <a:r>
              <a:rPr lang="zh-CN" altLang="en-US" dirty="0">
                <a:solidFill>
                  <a:srgbClr val="FF0000"/>
                </a:solidFill>
              </a:rPr>
              <a:t>：上架</a:t>
            </a:r>
            <a:endParaRPr kumimoji="0" lang="zh-CN" altLang="en-US" sz="3600" b="0" i="0" u="none" strike="noStrike" cap="none" spc="0" normalizeH="0" baseline="0" dirty="0">
              <a:ln>
                <a:noFill/>
              </a:ln>
              <a:solidFill>
                <a:srgbClr val="FF0000"/>
              </a:solidFill>
              <a:effectLst/>
              <a:uFillTx/>
              <a:sym typeface="Helvetica"/>
            </a:endParaRPr>
          </a:p>
        </p:txBody>
      </p:sp>
      <p:sp>
        <p:nvSpPr>
          <p:cNvPr id="70" name="文本框 69">
            <a:extLst>
              <a:ext uri="{FF2B5EF4-FFF2-40B4-BE49-F238E27FC236}">
                <a16:creationId xmlns:a16="http://schemas.microsoft.com/office/drawing/2014/main" id="{78ECC1EF-771A-47F7-B61B-6E83FDFD624D}"/>
              </a:ext>
            </a:extLst>
          </p:cNvPr>
          <p:cNvSpPr txBox="1"/>
          <p:nvPr/>
        </p:nvSpPr>
        <p:spPr>
          <a:xfrm>
            <a:off x="13919210" y="7141012"/>
            <a:ext cx="30008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solidFill>
                  <a:srgbClr val="FF0000"/>
                </a:solidFill>
              </a:rPr>
              <a:t>重点</a:t>
            </a:r>
            <a:r>
              <a:rPr lang="en-US" altLang="zh-CN" dirty="0">
                <a:solidFill>
                  <a:srgbClr val="FF0000"/>
                </a:solidFill>
              </a:rPr>
              <a:t>vid</a:t>
            </a:r>
            <a:r>
              <a:rPr lang="zh-CN" altLang="en-US" dirty="0">
                <a:solidFill>
                  <a:srgbClr val="FF0000"/>
                </a:solidFill>
              </a:rPr>
              <a:t>：上架</a:t>
            </a:r>
            <a:endParaRPr kumimoji="0" lang="zh-CN" altLang="en-US" sz="3600" b="0" i="0" u="none" strike="noStrike" cap="none" spc="0" normalizeH="0" baseline="0" dirty="0">
              <a:ln>
                <a:noFill/>
              </a:ln>
              <a:solidFill>
                <a:srgbClr val="FF0000"/>
              </a:solidFill>
              <a:effectLst/>
              <a:uFillTx/>
              <a:sym typeface="Helvetica"/>
            </a:endParaRPr>
          </a:p>
        </p:txBody>
      </p:sp>
      <p:sp>
        <p:nvSpPr>
          <p:cNvPr id="71" name="文本框 70">
            <a:extLst>
              <a:ext uri="{FF2B5EF4-FFF2-40B4-BE49-F238E27FC236}">
                <a16:creationId xmlns:a16="http://schemas.microsoft.com/office/drawing/2014/main" id="{28CD4089-EE21-4130-9238-D8D4BBE94521}"/>
              </a:ext>
            </a:extLst>
          </p:cNvPr>
          <p:cNvSpPr txBox="1"/>
          <p:nvPr/>
        </p:nvSpPr>
        <p:spPr>
          <a:xfrm>
            <a:off x="11293586" y="10656734"/>
            <a:ext cx="30008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solidFill>
                  <a:srgbClr val="00B0F0"/>
                </a:solidFill>
              </a:rPr>
              <a:t>重点</a:t>
            </a:r>
            <a:r>
              <a:rPr lang="en-US" altLang="zh-CN" dirty="0">
                <a:solidFill>
                  <a:srgbClr val="00B0F0"/>
                </a:solidFill>
              </a:rPr>
              <a:t>vid</a:t>
            </a:r>
            <a:r>
              <a:rPr lang="zh-CN" altLang="en-US" dirty="0">
                <a:solidFill>
                  <a:srgbClr val="00B0F0"/>
                </a:solidFill>
              </a:rPr>
              <a:t>：下架</a:t>
            </a:r>
            <a:endParaRPr kumimoji="0" lang="zh-CN" altLang="en-US" sz="3600" b="0" i="0" u="none" strike="noStrike" cap="none" spc="0" normalizeH="0" baseline="0" dirty="0">
              <a:ln>
                <a:noFill/>
              </a:ln>
              <a:solidFill>
                <a:srgbClr val="00B0F0"/>
              </a:solidFill>
              <a:effectLst/>
              <a:uFillTx/>
              <a:sym typeface="Helvetica"/>
            </a:endParaRPr>
          </a:p>
        </p:txBody>
      </p:sp>
      <p:sp>
        <p:nvSpPr>
          <p:cNvPr id="72" name="文本框 71">
            <a:extLst>
              <a:ext uri="{FF2B5EF4-FFF2-40B4-BE49-F238E27FC236}">
                <a16:creationId xmlns:a16="http://schemas.microsoft.com/office/drawing/2014/main" id="{8469DE5E-4375-420B-82EF-58F0D20F171F}"/>
              </a:ext>
            </a:extLst>
          </p:cNvPr>
          <p:cNvSpPr txBox="1"/>
          <p:nvPr/>
        </p:nvSpPr>
        <p:spPr>
          <a:xfrm>
            <a:off x="11951909" y="5592210"/>
            <a:ext cx="300082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solidFill>
                  <a:srgbClr val="00B0F0"/>
                </a:solidFill>
              </a:rPr>
              <a:t>重点</a:t>
            </a:r>
            <a:r>
              <a:rPr lang="en-US" altLang="zh-CN" dirty="0">
                <a:solidFill>
                  <a:srgbClr val="00B0F0"/>
                </a:solidFill>
              </a:rPr>
              <a:t>vid</a:t>
            </a:r>
            <a:r>
              <a:rPr lang="zh-CN" altLang="en-US" dirty="0">
                <a:solidFill>
                  <a:srgbClr val="00B0F0"/>
                </a:solidFill>
              </a:rPr>
              <a:t>：下架</a:t>
            </a:r>
            <a:endParaRPr kumimoji="0" lang="zh-CN" altLang="en-US" sz="3600" b="0" i="0" u="none" strike="noStrike" cap="none" spc="0" normalizeH="0" baseline="0" dirty="0">
              <a:ln>
                <a:noFill/>
              </a:ln>
              <a:solidFill>
                <a:srgbClr val="00B0F0"/>
              </a:solidFill>
              <a:effectLst/>
              <a:uFillTx/>
              <a:sym typeface="Helvetica"/>
            </a:endParaRPr>
          </a:p>
        </p:txBody>
      </p:sp>
    </p:spTree>
    <p:extLst>
      <p:ext uri="{BB962C8B-B14F-4D97-AF65-F5344CB8AC3E}">
        <p14:creationId xmlns:p14="http://schemas.microsoft.com/office/powerpoint/2010/main" val="17323426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18</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91" name="内页标题，建议30字以内…">
            <a:extLst>
              <a:ext uri="{FF2B5EF4-FFF2-40B4-BE49-F238E27FC236}">
                <a16:creationId xmlns:a16="http://schemas.microsoft.com/office/drawing/2014/main" id="{CF0B5871-0814-414A-91E4-34D254571116}"/>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t>存储同步服务</a:t>
            </a:r>
            <a:endParaRPr sz="6000" dirty="0">
              <a:solidFill>
                <a:srgbClr val="FF0000"/>
              </a:solidFill>
            </a:endParaRPr>
          </a:p>
        </p:txBody>
      </p:sp>
      <p:sp>
        <p:nvSpPr>
          <p:cNvPr id="59" name="圆柱形 57">
            <a:extLst>
              <a:ext uri="{FF2B5EF4-FFF2-40B4-BE49-F238E27FC236}">
                <a16:creationId xmlns:a16="http://schemas.microsoft.com/office/drawing/2014/main" id="{9B1710AD-91B5-47F8-AB52-8B2F83F28B1D}"/>
              </a:ext>
            </a:extLst>
          </p:cNvPr>
          <p:cNvSpPr/>
          <p:nvPr/>
        </p:nvSpPr>
        <p:spPr>
          <a:xfrm>
            <a:off x="1438035" y="5456663"/>
            <a:ext cx="1152633"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mn-ea"/>
              </a:rPr>
              <a:t>视频</a:t>
            </a:r>
          </a:p>
        </p:txBody>
      </p:sp>
      <p:sp>
        <p:nvSpPr>
          <p:cNvPr id="60" name="圆柱形 58">
            <a:extLst>
              <a:ext uri="{FF2B5EF4-FFF2-40B4-BE49-F238E27FC236}">
                <a16:creationId xmlns:a16="http://schemas.microsoft.com/office/drawing/2014/main" id="{F08277C8-D437-42C3-B6D4-352E8670642E}"/>
              </a:ext>
            </a:extLst>
          </p:cNvPr>
          <p:cNvSpPr/>
          <p:nvPr/>
        </p:nvSpPr>
        <p:spPr>
          <a:xfrm>
            <a:off x="3514945" y="5474343"/>
            <a:ext cx="1295177"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mn-ea"/>
              </a:rPr>
              <a:t>xxx</a:t>
            </a:r>
            <a:endParaRPr lang="zh-CN" altLang="en-US" sz="2800" dirty="0">
              <a:solidFill>
                <a:srgbClr val="000000"/>
              </a:solidFill>
              <a:latin typeface="微软雅黑" charset="0"/>
              <a:ea typeface="微软雅黑" charset="0"/>
              <a:sym typeface="+mn-ea"/>
            </a:endParaRPr>
          </a:p>
        </p:txBody>
      </p:sp>
      <p:sp>
        <p:nvSpPr>
          <p:cNvPr id="61" name="圆角矩形 3">
            <a:extLst>
              <a:ext uri="{FF2B5EF4-FFF2-40B4-BE49-F238E27FC236}">
                <a16:creationId xmlns:a16="http://schemas.microsoft.com/office/drawing/2014/main" id="{4D88721A-8651-449D-829E-9DA0EF9B049F}"/>
              </a:ext>
            </a:extLst>
          </p:cNvPr>
          <p:cNvSpPr/>
          <p:nvPr/>
        </p:nvSpPr>
        <p:spPr>
          <a:xfrm>
            <a:off x="1438035" y="4245220"/>
            <a:ext cx="3372087" cy="793750"/>
          </a:xfrm>
          <a:prstGeom prst="roundRect">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统一存储服务</a:t>
            </a:r>
          </a:p>
        </p:txBody>
      </p:sp>
      <p:cxnSp>
        <p:nvCxnSpPr>
          <p:cNvPr id="62" name="直线箭头连接符 13">
            <a:extLst>
              <a:ext uri="{FF2B5EF4-FFF2-40B4-BE49-F238E27FC236}">
                <a16:creationId xmlns:a16="http://schemas.microsoft.com/office/drawing/2014/main" id="{103D0AEF-D187-47E8-9534-57EC35852C18}"/>
              </a:ext>
            </a:extLst>
          </p:cNvPr>
          <p:cNvCxnSpPr>
            <a:cxnSpLocks/>
            <a:stCxn id="61" idx="2"/>
            <a:endCxn id="59" idx="1"/>
          </p:cNvCxnSpPr>
          <p:nvPr/>
        </p:nvCxnSpPr>
        <p:spPr>
          <a:xfrm flipH="1">
            <a:off x="2014352" y="5038970"/>
            <a:ext cx="1109727" cy="417693"/>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63" name="直线箭头连接符 16">
            <a:extLst>
              <a:ext uri="{FF2B5EF4-FFF2-40B4-BE49-F238E27FC236}">
                <a16:creationId xmlns:a16="http://schemas.microsoft.com/office/drawing/2014/main" id="{460CABFE-A8CB-43D9-8257-EBC7AFD51F7A}"/>
              </a:ext>
            </a:extLst>
          </p:cNvPr>
          <p:cNvCxnSpPr>
            <a:cxnSpLocks/>
            <a:stCxn id="61" idx="2"/>
            <a:endCxn id="60" idx="1"/>
          </p:cNvCxnSpPr>
          <p:nvPr/>
        </p:nvCxnSpPr>
        <p:spPr>
          <a:xfrm>
            <a:off x="3124079" y="5038970"/>
            <a:ext cx="1038455" cy="435373"/>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64" name="圆角矩形 3">
            <a:extLst>
              <a:ext uri="{FF2B5EF4-FFF2-40B4-BE49-F238E27FC236}">
                <a16:creationId xmlns:a16="http://schemas.microsoft.com/office/drawing/2014/main" id="{6A87551E-7ADB-4F0B-8742-442B966FCCE7}"/>
              </a:ext>
            </a:extLst>
          </p:cNvPr>
          <p:cNvSpPr/>
          <p:nvPr/>
        </p:nvSpPr>
        <p:spPr>
          <a:xfrm>
            <a:off x="5252353" y="4245220"/>
            <a:ext cx="2010210" cy="793750"/>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分流器</a:t>
            </a:r>
          </a:p>
        </p:txBody>
      </p:sp>
      <p:sp>
        <p:nvSpPr>
          <p:cNvPr id="65" name="圆角矩形 3">
            <a:extLst>
              <a:ext uri="{FF2B5EF4-FFF2-40B4-BE49-F238E27FC236}">
                <a16:creationId xmlns:a16="http://schemas.microsoft.com/office/drawing/2014/main" id="{67EC531C-3396-4F42-AA2B-5CEED5551167}"/>
              </a:ext>
            </a:extLst>
          </p:cNvPr>
          <p:cNvSpPr/>
          <p:nvPr/>
        </p:nvSpPr>
        <p:spPr>
          <a:xfrm>
            <a:off x="8457764" y="4245220"/>
            <a:ext cx="3598377" cy="661670"/>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a:sym typeface="+mn-ea"/>
              </a:rPr>
              <a:t>Kafka(important)</a:t>
            </a:r>
            <a:endParaRPr lang="zh-CN" altLang="en-US" sz="2700" dirty="0">
              <a:sym typeface="+mn-ea"/>
            </a:endParaRPr>
          </a:p>
        </p:txBody>
      </p:sp>
      <p:sp>
        <p:nvSpPr>
          <p:cNvPr id="66" name="圆角矩形 3">
            <a:extLst>
              <a:ext uri="{FF2B5EF4-FFF2-40B4-BE49-F238E27FC236}">
                <a16:creationId xmlns:a16="http://schemas.microsoft.com/office/drawing/2014/main" id="{27AB65E3-3568-40EE-A90F-0A596DF23625}"/>
              </a:ext>
            </a:extLst>
          </p:cNvPr>
          <p:cNvSpPr/>
          <p:nvPr/>
        </p:nvSpPr>
        <p:spPr>
          <a:xfrm>
            <a:off x="8433701" y="5038970"/>
            <a:ext cx="3598377" cy="661670"/>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a:sym typeface="+mn-ea"/>
              </a:rPr>
              <a:t>Kafka(normal)</a:t>
            </a:r>
            <a:endParaRPr lang="zh-CN" altLang="en-US" sz="2700" dirty="0">
              <a:sym typeface="+mn-ea"/>
            </a:endParaRPr>
          </a:p>
        </p:txBody>
      </p:sp>
      <p:sp>
        <p:nvSpPr>
          <p:cNvPr id="67" name="圆角矩形 3">
            <a:extLst>
              <a:ext uri="{FF2B5EF4-FFF2-40B4-BE49-F238E27FC236}">
                <a16:creationId xmlns:a16="http://schemas.microsoft.com/office/drawing/2014/main" id="{4B165D62-A25E-4B9D-AA75-DEC92FBB5CC6}"/>
              </a:ext>
            </a:extLst>
          </p:cNvPr>
          <p:cNvSpPr/>
          <p:nvPr/>
        </p:nvSpPr>
        <p:spPr>
          <a:xfrm>
            <a:off x="8457763" y="5925208"/>
            <a:ext cx="3598377" cy="661670"/>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a:sym typeface="+mn-ea"/>
              </a:rPr>
              <a:t>Kafka(flush)</a:t>
            </a:r>
            <a:endParaRPr lang="zh-CN" altLang="en-US" sz="2700" dirty="0">
              <a:sym typeface="+mn-ea"/>
            </a:endParaRPr>
          </a:p>
        </p:txBody>
      </p:sp>
      <p:sp>
        <p:nvSpPr>
          <p:cNvPr id="68" name="圆角矩形 3">
            <a:extLst>
              <a:ext uri="{FF2B5EF4-FFF2-40B4-BE49-F238E27FC236}">
                <a16:creationId xmlns:a16="http://schemas.microsoft.com/office/drawing/2014/main" id="{3BD01F8D-193F-4D18-93B4-8131B889E50D}"/>
              </a:ext>
            </a:extLst>
          </p:cNvPr>
          <p:cNvSpPr/>
          <p:nvPr/>
        </p:nvSpPr>
        <p:spPr>
          <a:xfrm>
            <a:off x="13511026" y="4245220"/>
            <a:ext cx="2010210" cy="793750"/>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err="1">
                <a:sym typeface="+mn-ea"/>
              </a:rPr>
              <a:t>msgReciver</a:t>
            </a:r>
            <a:endParaRPr lang="zh-CN" altLang="en-US" sz="2700" dirty="0">
              <a:sym typeface="+mn-ea"/>
            </a:endParaRPr>
          </a:p>
        </p:txBody>
      </p:sp>
      <p:sp>
        <p:nvSpPr>
          <p:cNvPr id="69" name="圆角矩形 3">
            <a:extLst>
              <a:ext uri="{FF2B5EF4-FFF2-40B4-BE49-F238E27FC236}">
                <a16:creationId xmlns:a16="http://schemas.microsoft.com/office/drawing/2014/main" id="{62B1098A-7DCA-4578-B035-6CA9C0A7911C}"/>
              </a:ext>
            </a:extLst>
          </p:cNvPr>
          <p:cNvSpPr/>
          <p:nvPr/>
        </p:nvSpPr>
        <p:spPr>
          <a:xfrm>
            <a:off x="13511025" y="5812793"/>
            <a:ext cx="2010210" cy="793750"/>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版本号</a:t>
            </a:r>
          </a:p>
        </p:txBody>
      </p:sp>
      <p:sp>
        <p:nvSpPr>
          <p:cNvPr id="70" name="矩形 69">
            <a:extLst>
              <a:ext uri="{FF2B5EF4-FFF2-40B4-BE49-F238E27FC236}">
                <a16:creationId xmlns:a16="http://schemas.microsoft.com/office/drawing/2014/main" id="{CC95569A-D26D-4B2B-A5D6-2272BE0726CB}"/>
              </a:ext>
            </a:extLst>
          </p:cNvPr>
          <p:cNvSpPr/>
          <p:nvPr/>
        </p:nvSpPr>
        <p:spPr>
          <a:xfrm>
            <a:off x="20676209" y="2860715"/>
            <a:ext cx="2228976" cy="716693"/>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UNION</a:t>
            </a:r>
            <a:endParaRPr lang="zh-CN" altLang="en-US" sz="2800" dirty="0">
              <a:solidFill>
                <a:srgbClr val="000000"/>
              </a:solidFill>
              <a:latin typeface="微软雅黑" charset="0"/>
              <a:ea typeface="微软雅黑" charset="0"/>
              <a:sym typeface="Helvetica Neue Medium"/>
            </a:endParaRPr>
          </a:p>
        </p:txBody>
      </p:sp>
      <p:sp>
        <p:nvSpPr>
          <p:cNvPr id="71" name="矩形 70">
            <a:extLst>
              <a:ext uri="{FF2B5EF4-FFF2-40B4-BE49-F238E27FC236}">
                <a16:creationId xmlns:a16="http://schemas.microsoft.com/office/drawing/2014/main" id="{1FC8BC0B-7B1A-4A8D-ADFC-8C00A09AB650}"/>
              </a:ext>
            </a:extLst>
          </p:cNvPr>
          <p:cNvSpPr/>
          <p:nvPr/>
        </p:nvSpPr>
        <p:spPr>
          <a:xfrm>
            <a:off x="20676209" y="3836016"/>
            <a:ext cx="222897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TDW</a:t>
            </a:r>
            <a:endParaRPr lang="zh-CN" altLang="en-US" sz="2800" dirty="0">
              <a:solidFill>
                <a:srgbClr val="000000"/>
              </a:solidFill>
              <a:latin typeface="微软雅黑" charset="0"/>
              <a:ea typeface="微软雅黑" charset="0"/>
              <a:sym typeface="Helvetica Neue Medium"/>
            </a:endParaRPr>
          </a:p>
        </p:txBody>
      </p:sp>
      <p:sp>
        <p:nvSpPr>
          <p:cNvPr id="72" name="矩形 71">
            <a:extLst>
              <a:ext uri="{FF2B5EF4-FFF2-40B4-BE49-F238E27FC236}">
                <a16:creationId xmlns:a16="http://schemas.microsoft.com/office/drawing/2014/main" id="{DF31FDEA-46A9-4241-9EDF-BAD6D80496DC}"/>
              </a:ext>
            </a:extLst>
          </p:cNvPr>
          <p:cNvSpPr/>
          <p:nvPr/>
        </p:nvSpPr>
        <p:spPr>
          <a:xfrm>
            <a:off x="20672010" y="5769358"/>
            <a:ext cx="2228976" cy="761604"/>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订阅方系统</a:t>
            </a:r>
          </a:p>
        </p:txBody>
      </p:sp>
      <p:sp>
        <p:nvSpPr>
          <p:cNvPr id="73" name="矩形 72">
            <a:extLst>
              <a:ext uri="{FF2B5EF4-FFF2-40B4-BE49-F238E27FC236}">
                <a16:creationId xmlns:a16="http://schemas.microsoft.com/office/drawing/2014/main" id="{F7AA09CB-5DD8-4A91-B220-A469348672EB}"/>
              </a:ext>
            </a:extLst>
          </p:cNvPr>
          <p:cNvSpPr/>
          <p:nvPr/>
        </p:nvSpPr>
        <p:spPr>
          <a:xfrm>
            <a:off x="20676209" y="4754166"/>
            <a:ext cx="2228976" cy="684501"/>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ES</a:t>
            </a:r>
            <a:endParaRPr lang="zh-CN" altLang="en-US" sz="2800" dirty="0">
              <a:solidFill>
                <a:srgbClr val="000000"/>
              </a:solidFill>
              <a:latin typeface="微软雅黑" charset="0"/>
              <a:ea typeface="微软雅黑" charset="0"/>
              <a:sym typeface="Helvetica Neue Medium"/>
            </a:endParaRPr>
          </a:p>
        </p:txBody>
      </p:sp>
      <p:sp>
        <p:nvSpPr>
          <p:cNvPr id="74" name="圆角矩形 35">
            <a:extLst>
              <a:ext uri="{FF2B5EF4-FFF2-40B4-BE49-F238E27FC236}">
                <a16:creationId xmlns:a16="http://schemas.microsoft.com/office/drawing/2014/main" id="{5880BB56-36FB-4B82-B715-756EE5FC7978}"/>
              </a:ext>
            </a:extLst>
          </p:cNvPr>
          <p:cNvSpPr/>
          <p:nvPr/>
        </p:nvSpPr>
        <p:spPr>
          <a:xfrm>
            <a:off x="20311949" y="2139926"/>
            <a:ext cx="2909999" cy="4977080"/>
          </a:xfrm>
          <a:prstGeom prst="roundRect">
            <a:avLst/>
          </a:prstGeom>
          <a:no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5" name="肘形连接符 17">
            <a:extLst>
              <a:ext uri="{FF2B5EF4-FFF2-40B4-BE49-F238E27FC236}">
                <a16:creationId xmlns:a16="http://schemas.microsoft.com/office/drawing/2014/main" id="{A3B8CDBF-B8D3-4D81-B7E2-115AE95176E6}"/>
              </a:ext>
            </a:extLst>
          </p:cNvPr>
          <p:cNvCxnSpPr>
            <a:cxnSpLocks/>
            <a:stCxn id="61" idx="0"/>
            <a:endCxn id="109" idx="0"/>
          </p:cNvCxnSpPr>
          <p:nvPr/>
        </p:nvCxnSpPr>
        <p:spPr>
          <a:xfrm rot="5400000" flipH="1" flipV="1">
            <a:off x="9612330" y="-4348325"/>
            <a:ext cx="2105294" cy="15081797"/>
          </a:xfrm>
          <a:prstGeom prst="bentConnector3">
            <a:avLst>
              <a:gd name="adj1" fmla="val 119002"/>
            </a:avLst>
          </a:prstGeom>
          <a:noFill/>
          <a:ln w="50800" cap="flat">
            <a:solidFill>
              <a:schemeClr val="bg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6" name="直线箭头连接符 44">
            <a:extLst>
              <a:ext uri="{FF2B5EF4-FFF2-40B4-BE49-F238E27FC236}">
                <a16:creationId xmlns:a16="http://schemas.microsoft.com/office/drawing/2014/main" id="{7E8155A2-4B51-43E4-9B40-E10620D517D4}"/>
              </a:ext>
            </a:extLst>
          </p:cNvPr>
          <p:cNvCxnSpPr>
            <a:cxnSpLocks/>
            <a:stCxn id="68" idx="2"/>
            <a:endCxn id="69" idx="0"/>
          </p:cNvCxnSpPr>
          <p:nvPr/>
        </p:nvCxnSpPr>
        <p:spPr>
          <a:xfrm flipH="1">
            <a:off x="14516130" y="5038970"/>
            <a:ext cx="1" cy="773823"/>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77" name="圆角矩形 47">
            <a:extLst>
              <a:ext uri="{FF2B5EF4-FFF2-40B4-BE49-F238E27FC236}">
                <a16:creationId xmlns:a16="http://schemas.microsoft.com/office/drawing/2014/main" id="{AB7148BC-F510-4C79-AE18-23A90FD816F5}"/>
              </a:ext>
            </a:extLst>
          </p:cNvPr>
          <p:cNvSpPr/>
          <p:nvPr/>
        </p:nvSpPr>
        <p:spPr>
          <a:xfrm>
            <a:off x="8217945" y="3819376"/>
            <a:ext cx="4203071" cy="3203970"/>
          </a:xfrm>
          <a:prstGeom prst="roundRect">
            <a:avLst/>
          </a:prstGeom>
          <a:no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78" name="直线箭头连接符 48">
            <a:extLst>
              <a:ext uri="{FF2B5EF4-FFF2-40B4-BE49-F238E27FC236}">
                <a16:creationId xmlns:a16="http://schemas.microsoft.com/office/drawing/2014/main" id="{73B41D07-040D-434F-913C-742F65347A3B}"/>
              </a:ext>
            </a:extLst>
          </p:cNvPr>
          <p:cNvCxnSpPr>
            <a:cxnSpLocks/>
          </p:cNvCxnSpPr>
          <p:nvPr/>
        </p:nvCxnSpPr>
        <p:spPr>
          <a:xfrm>
            <a:off x="12421016" y="4487285"/>
            <a:ext cx="1090009" cy="0"/>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79" name="直线箭头连接符 49">
            <a:extLst>
              <a:ext uri="{FF2B5EF4-FFF2-40B4-BE49-F238E27FC236}">
                <a16:creationId xmlns:a16="http://schemas.microsoft.com/office/drawing/2014/main" id="{E5F14C66-181A-4547-95C6-64F1CFC1BE68}"/>
              </a:ext>
            </a:extLst>
          </p:cNvPr>
          <p:cNvCxnSpPr>
            <a:cxnSpLocks/>
            <a:stCxn id="61" idx="3"/>
            <a:endCxn id="64" idx="1"/>
          </p:cNvCxnSpPr>
          <p:nvPr/>
        </p:nvCxnSpPr>
        <p:spPr>
          <a:xfrm>
            <a:off x="4810122" y="4642095"/>
            <a:ext cx="442231" cy="0"/>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0" name="直线箭头连接符 53">
            <a:extLst>
              <a:ext uri="{FF2B5EF4-FFF2-40B4-BE49-F238E27FC236}">
                <a16:creationId xmlns:a16="http://schemas.microsoft.com/office/drawing/2014/main" id="{414E63C5-4041-45A5-A2E5-69EFF07A5DFA}"/>
              </a:ext>
            </a:extLst>
          </p:cNvPr>
          <p:cNvCxnSpPr>
            <a:cxnSpLocks/>
            <a:stCxn id="64" idx="3"/>
          </p:cNvCxnSpPr>
          <p:nvPr/>
        </p:nvCxnSpPr>
        <p:spPr>
          <a:xfrm>
            <a:off x="7262563" y="4642095"/>
            <a:ext cx="974432" cy="0"/>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2" name="圆角矩形 3">
            <a:extLst>
              <a:ext uri="{FF2B5EF4-FFF2-40B4-BE49-F238E27FC236}">
                <a16:creationId xmlns:a16="http://schemas.microsoft.com/office/drawing/2014/main" id="{D82E5CC6-117C-48C0-B938-EDD8F531E210}"/>
              </a:ext>
            </a:extLst>
          </p:cNvPr>
          <p:cNvSpPr/>
          <p:nvPr/>
        </p:nvSpPr>
        <p:spPr>
          <a:xfrm>
            <a:off x="13541436" y="2687686"/>
            <a:ext cx="2010210" cy="793750"/>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同步配置</a:t>
            </a:r>
          </a:p>
        </p:txBody>
      </p:sp>
      <p:cxnSp>
        <p:nvCxnSpPr>
          <p:cNvPr id="83" name="直线箭头连接符 65">
            <a:extLst>
              <a:ext uri="{FF2B5EF4-FFF2-40B4-BE49-F238E27FC236}">
                <a16:creationId xmlns:a16="http://schemas.microsoft.com/office/drawing/2014/main" id="{C131E691-03AE-4E93-BB60-1643FD00664E}"/>
              </a:ext>
            </a:extLst>
          </p:cNvPr>
          <p:cNvCxnSpPr>
            <a:cxnSpLocks/>
          </p:cNvCxnSpPr>
          <p:nvPr/>
        </p:nvCxnSpPr>
        <p:spPr>
          <a:xfrm>
            <a:off x="14546689" y="3481436"/>
            <a:ext cx="0" cy="757433"/>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4" name="圆角矩形 3">
            <a:extLst>
              <a:ext uri="{FF2B5EF4-FFF2-40B4-BE49-F238E27FC236}">
                <a16:creationId xmlns:a16="http://schemas.microsoft.com/office/drawing/2014/main" id="{BD68C25A-B7D3-48CB-BE74-F36D451238C2}"/>
              </a:ext>
            </a:extLst>
          </p:cNvPr>
          <p:cNvSpPr/>
          <p:nvPr/>
        </p:nvSpPr>
        <p:spPr>
          <a:xfrm>
            <a:off x="5252353" y="2687686"/>
            <a:ext cx="2010210" cy="793750"/>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分流配置</a:t>
            </a:r>
          </a:p>
        </p:txBody>
      </p:sp>
      <p:cxnSp>
        <p:nvCxnSpPr>
          <p:cNvPr id="85" name="直线箭头连接符 65">
            <a:extLst>
              <a:ext uri="{FF2B5EF4-FFF2-40B4-BE49-F238E27FC236}">
                <a16:creationId xmlns:a16="http://schemas.microsoft.com/office/drawing/2014/main" id="{6E12A2C7-B538-4133-AF3F-77278583C6EA}"/>
              </a:ext>
            </a:extLst>
          </p:cNvPr>
          <p:cNvCxnSpPr>
            <a:cxnSpLocks/>
            <a:stCxn id="84" idx="2"/>
          </p:cNvCxnSpPr>
          <p:nvPr/>
        </p:nvCxnSpPr>
        <p:spPr>
          <a:xfrm>
            <a:off x="6257458" y="3481436"/>
            <a:ext cx="0" cy="848987"/>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86" name="直线箭头连接符 48">
            <a:extLst>
              <a:ext uri="{FF2B5EF4-FFF2-40B4-BE49-F238E27FC236}">
                <a16:creationId xmlns:a16="http://schemas.microsoft.com/office/drawing/2014/main" id="{42887C9C-05DE-46AA-8B96-AF17BFC404C9}"/>
              </a:ext>
            </a:extLst>
          </p:cNvPr>
          <p:cNvCxnSpPr>
            <a:cxnSpLocks/>
          </p:cNvCxnSpPr>
          <p:nvPr/>
        </p:nvCxnSpPr>
        <p:spPr>
          <a:xfrm flipH="1">
            <a:off x="12421016" y="5014924"/>
            <a:ext cx="1090009" cy="0"/>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7" name="TextBox 8">
            <a:extLst>
              <a:ext uri="{FF2B5EF4-FFF2-40B4-BE49-F238E27FC236}">
                <a16:creationId xmlns:a16="http://schemas.microsoft.com/office/drawing/2014/main" id="{E09C9C44-245D-4DBE-8CC1-907956927CBC}"/>
              </a:ext>
            </a:extLst>
          </p:cNvPr>
          <p:cNvSpPr txBox="1"/>
          <p:nvPr/>
        </p:nvSpPr>
        <p:spPr>
          <a:xfrm>
            <a:off x="12503884" y="5173163"/>
            <a:ext cx="13336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2400" dirty="0"/>
              <a:t>过载降级</a:t>
            </a:r>
            <a:endParaRPr kumimoji="0" lang="zh-CN" altLang="en-US" sz="2400" b="0" i="0" u="none" strike="noStrike" cap="none" spc="0" normalizeH="0" baseline="0" dirty="0">
              <a:ln>
                <a:noFill/>
              </a:ln>
              <a:solidFill>
                <a:schemeClr val="accent6">
                  <a:hueOff val="10811956"/>
                  <a:satOff val="-58544"/>
                  <a:lumOff val="-9736"/>
                </a:schemeClr>
              </a:solidFill>
              <a:effectLst/>
              <a:uFillTx/>
              <a:sym typeface="Helvetica"/>
            </a:endParaRPr>
          </a:p>
        </p:txBody>
      </p:sp>
      <p:sp>
        <p:nvSpPr>
          <p:cNvPr id="88" name="TextBox 45">
            <a:extLst>
              <a:ext uri="{FF2B5EF4-FFF2-40B4-BE49-F238E27FC236}">
                <a16:creationId xmlns:a16="http://schemas.microsoft.com/office/drawing/2014/main" id="{A1508811-2F22-4571-A794-E72B0CB642A8}"/>
              </a:ext>
            </a:extLst>
          </p:cNvPr>
          <p:cNvSpPr txBox="1"/>
          <p:nvPr/>
        </p:nvSpPr>
        <p:spPr>
          <a:xfrm>
            <a:off x="12405959" y="3875950"/>
            <a:ext cx="13336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chemeClr val="accent6">
                    <a:hueOff val="10811956"/>
                    <a:satOff val="-58544"/>
                    <a:lumOff val="-9736"/>
                  </a:schemeClr>
                </a:solidFill>
                <a:effectLst/>
                <a:uFillTx/>
                <a:sym typeface="Helvetica"/>
              </a:rPr>
              <a:t>优先同步</a:t>
            </a:r>
          </a:p>
        </p:txBody>
      </p:sp>
      <p:sp>
        <p:nvSpPr>
          <p:cNvPr id="89" name="TextBox 92">
            <a:extLst>
              <a:ext uri="{FF2B5EF4-FFF2-40B4-BE49-F238E27FC236}">
                <a16:creationId xmlns:a16="http://schemas.microsoft.com/office/drawing/2014/main" id="{1EC71A0B-7067-4293-923B-CB01B55F6DD8}"/>
              </a:ext>
            </a:extLst>
          </p:cNvPr>
          <p:cNvSpPr txBox="1"/>
          <p:nvPr/>
        </p:nvSpPr>
        <p:spPr>
          <a:xfrm>
            <a:off x="9598053" y="1864137"/>
            <a:ext cx="1333698" cy="4719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chemeClr val="accent6">
                    <a:hueOff val="10811956"/>
                    <a:satOff val="-58544"/>
                    <a:lumOff val="-9736"/>
                  </a:schemeClr>
                </a:solidFill>
                <a:effectLst/>
                <a:uFillTx/>
                <a:sym typeface="Helvetica"/>
              </a:rPr>
              <a:t>幂等覆盖</a:t>
            </a:r>
          </a:p>
        </p:txBody>
      </p:sp>
      <p:sp>
        <p:nvSpPr>
          <p:cNvPr id="90" name="内页标题，建议30字以内…">
            <a:extLst>
              <a:ext uri="{FF2B5EF4-FFF2-40B4-BE49-F238E27FC236}">
                <a16:creationId xmlns:a16="http://schemas.microsoft.com/office/drawing/2014/main" id="{FC40D3E7-57B1-4C67-91DC-218252EED90B}"/>
              </a:ext>
            </a:extLst>
          </p:cNvPr>
          <p:cNvSpPr txBox="1"/>
          <p:nvPr/>
        </p:nvSpPr>
        <p:spPr>
          <a:xfrm>
            <a:off x="1443756" y="8271211"/>
            <a:ext cx="336636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dirty="0"/>
              <a:t>实时性：</a:t>
            </a:r>
            <a:endParaRPr dirty="0"/>
          </a:p>
        </p:txBody>
      </p:sp>
      <p:sp>
        <p:nvSpPr>
          <p:cNvPr id="92" name="内页标题，建议30字以内…">
            <a:extLst>
              <a:ext uri="{FF2B5EF4-FFF2-40B4-BE49-F238E27FC236}">
                <a16:creationId xmlns:a16="http://schemas.microsoft.com/office/drawing/2014/main" id="{8F56F58E-F09B-4DA5-8A28-3D4BBD8DE5C0}"/>
              </a:ext>
            </a:extLst>
          </p:cNvPr>
          <p:cNvSpPr txBox="1"/>
          <p:nvPr/>
        </p:nvSpPr>
        <p:spPr>
          <a:xfrm>
            <a:off x="1476409" y="9374914"/>
            <a:ext cx="6079423" cy="194925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571500" indent="-571500" algn="l">
              <a:buFont typeface="Arial" pitchFamily="34" charset="0"/>
              <a:buChar char="•"/>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扫表转成消息驱动，</a:t>
            </a:r>
            <a:r>
              <a:rPr lang="en-US" altLang="zh-CN" sz="4000" dirty="0">
                <a:solidFill>
                  <a:schemeClr val="tx1"/>
                </a:solidFill>
                <a:latin typeface="微软雅黑" panose="020B0503020204020204" pitchFamily="34" charset="-122"/>
                <a:ea typeface="微软雅黑" panose="020B0503020204020204" pitchFamily="34" charset="-122"/>
                <a:cs typeface="+mn-cs"/>
              </a:rPr>
              <a:t>10s-&gt;1s</a:t>
            </a:r>
          </a:p>
          <a:p>
            <a:pPr marL="571500" indent="-571500" algn="l">
              <a:buFont typeface="Arial" pitchFamily="34" charset="0"/>
              <a:buChar char="•"/>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多队列轻重分离防积压</a:t>
            </a:r>
            <a:endParaRPr lang="en-US" altLang="zh-CN" sz="4000" dirty="0">
              <a:solidFill>
                <a:schemeClr val="tx1"/>
              </a:solidFill>
              <a:latin typeface="微软雅黑" panose="020B0503020204020204" pitchFamily="34" charset="-122"/>
              <a:ea typeface="微软雅黑" panose="020B0503020204020204" pitchFamily="34" charset="-122"/>
              <a:cs typeface="+mn-cs"/>
            </a:endParaRPr>
          </a:p>
        </p:txBody>
      </p:sp>
      <p:sp>
        <p:nvSpPr>
          <p:cNvPr id="93" name="内页标题，建议30字以内…">
            <a:extLst>
              <a:ext uri="{FF2B5EF4-FFF2-40B4-BE49-F238E27FC236}">
                <a16:creationId xmlns:a16="http://schemas.microsoft.com/office/drawing/2014/main" id="{D9DD7C7E-79FF-4BCE-BAF4-8D4B76AC19D8}"/>
              </a:ext>
            </a:extLst>
          </p:cNvPr>
          <p:cNvSpPr txBox="1"/>
          <p:nvPr/>
        </p:nvSpPr>
        <p:spPr>
          <a:xfrm>
            <a:off x="8839167" y="8312822"/>
            <a:ext cx="336636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dirty="0"/>
              <a:t>一致性：</a:t>
            </a:r>
            <a:endParaRPr dirty="0"/>
          </a:p>
        </p:txBody>
      </p:sp>
      <p:sp>
        <p:nvSpPr>
          <p:cNvPr id="94" name="内页标题，建议30字以内…">
            <a:extLst>
              <a:ext uri="{FF2B5EF4-FFF2-40B4-BE49-F238E27FC236}">
                <a16:creationId xmlns:a16="http://schemas.microsoft.com/office/drawing/2014/main" id="{C4E09B5D-AEE7-4F93-994F-35AA5F096A1A}"/>
              </a:ext>
            </a:extLst>
          </p:cNvPr>
          <p:cNvSpPr txBox="1"/>
          <p:nvPr/>
        </p:nvSpPr>
        <p:spPr>
          <a:xfrm>
            <a:off x="8871820" y="9416525"/>
            <a:ext cx="6922182" cy="318035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571500" indent="-571500" algn="l">
              <a:buFont typeface="Arial" pitchFamily="34" charset="0"/>
              <a:buChar char="•"/>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拉取最新资料信息防时序覆盖</a:t>
            </a:r>
            <a:endParaRPr lang="en-US" altLang="zh-CN" sz="4000" dirty="0">
              <a:solidFill>
                <a:schemeClr val="tx1"/>
              </a:solidFill>
              <a:latin typeface="微软雅黑" panose="020B0503020204020204" pitchFamily="34" charset="-122"/>
              <a:ea typeface="微软雅黑" panose="020B0503020204020204" pitchFamily="34" charset="-122"/>
              <a:cs typeface="+mn-cs"/>
            </a:endParaRPr>
          </a:p>
          <a:p>
            <a:pPr marL="571500" indent="-571500" algn="l">
              <a:buFont typeface="Arial" pitchFamily="34" charset="0"/>
              <a:buChar char="•"/>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统一存储超时异常通知覆盖</a:t>
            </a:r>
            <a:endParaRPr lang="en-US" altLang="zh-CN" sz="4000" dirty="0">
              <a:solidFill>
                <a:schemeClr val="tx1"/>
              </a:solidFill>
              <a:latin typeface="微软雅黑" panose="020B0503020204020204" pitchFamily="34" charset="-122"/>
              <a:ea typeface="微软雅黑" panose="020B0503020204020204" pitchFamily="34" charset="-122"/>
              <a:cs typeface="+mn-cs"/>
            </a:endParaRPr>
          </a:p>
          <a:p>
            <a:pPr marL="571500" indent="-571500" algn="l">
              <a:buFont typeface="Arial" pitchFamily="34" charset="0"/>
              <a:buChar char="•"/>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一致性</a:t>
            </a:r>
            <a:r>
              <a:rPr lang="en-US" altLang="zh-CN" sz="4000" dirty="0">
                <a:solidFill>
                  <a:schemeClr val="tx1"/>
                </a:solidFill>
                <a:latin typeface="微软雅黑" panose="020B0503020204020204" pitchFamily="34" charset="-122"/>
                <a:ea typeface="微软雅黑" panose="020B0503020204020204" pitchFamily="34" charset="-122"/>
                <a:cs typeface="+mn-cs"/>
              </a:rPr>
              <a:t>hash</a:t>
            </a:r>
            <a:r>
              <a:rPr lang="zh-CN" altLang="en-US" sz="4000" dirty="0">
                <a:solidFill>
                  <a:schemeClr val="tx1"/>
                </a:solidFill>
                <a:latin typeface="微软雅黑" panose="020B0503020204020204" pitchFamily="34" charset="-122"/>
                <a:ea typeface="微软雅黑" panose="020B0503020204020204" pitchFamily="34" charset="-122"/>
                <a:cs typeface="+mn-cs"/>
              </a:rPr>
              <a:t>路由防并发覆盖</a:t>
            </a:r>
            <a:endParaRPr lang="en-US" altLang="zh-CN" sz="4000" dirty="0">
              <a:solidFill>
                <a:schemeClr val="tx1"/>
              </a:solidFill>
              <a:latin typeface="微软雅黑" panose="020B0503020204020204" pitchFamily="34" charset="-122"/>
              <a:ea typeface="微软雅黑" panose="020B0503020204020204" pitchFamily="34" charset="-122"/>
              <a:cs typeface="+mn-cs"/>
            </a:endParaRPr>
          </a:p>
          <a:p>
            <a:pPr marL="571500" indent="-571500" algn="l">
              <a:buFont typeface="Arial" pitchFamily="34" charset="0"/>
              <a:buChar char="•"/>
              <a:defRPr sz="5000">
                <a:solidFill>
                  <a:srgbClr val="034FD8"/>
                </a:solidFill>
                <a:latin typeface="+mn-lt"/>
                <a:ea typeface="+mn-ea"/>
                <a:cs typeface="+mn-cs"/>
                <a:sym typeface="TTTGBMedium"/>
              </a:defRPr>
            </a:pPr>
            <a:endParaRPr sz="4000" dirty="0">
              <a:solidFill>
                <a:schemeClr val="tx1"/>
              </a:solidFill>
              <a:latin typeface="微软雅黑" panose="020B0503020204020204" pitchFamily="34" charset="-122"/>
              <a:ea typeface="微软雅黑" panose="020B0503020204020204" pitchFamily="34" charset="-122"/>
              <a:cs typeface="+mn-cs"/>
            </a:endParaRPr>
          </a:p>
        </p:txBody>
      </p:sp>
      <p:sp>
        <p:nvSpPr>
          <p:cNvPr id="95" name="内页标题，建议30字以内…">
            <a:extLst>
              <a:ext uri="{FF2B5EF4-FFF2-40B4-BE49-F238E27FC236}">
                <a16:creationId xmlns:a16="http://schemas.microsoft.com/office/drawing/2014/main" id="{572CC016-6BE9-41BD-9867-20C056941BF5}"/>
              </a:ext>
            </a:extLst>
          </p:cNvPr>
          <p:cNvSpPr txBox="1"/>
          <p:nvPr/>
        </p:nvSpPr>
        <p:spPr>
          <a:xfrm>
            <a:off x="17583326" y="8282244"/>
            <a:ext cx="336636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dirty="0"/>
              <a:t>可靠性：</a:t>
            </a:r>
            <a:endParaRPr dirty="0"/>
          </a:p>
        </p:txBody>
      </p:sp>
      <p:sp>
        <p:nvSpPr>
          <p:cNvPr id="96" name="内页标题，建议30字以内…">
            <a:extLst>
              <a:ext uri="{FF2B5EF4-FFF2-40B4-BE49-F238E27FC236}">
                <a16:creationId xmlns:a16="http://schemas.microsoft.com/office/drawing/2014/main" id="{04EF98C9-D33B-4F16-8A25-5887247F00C9}"/>
              </a:ext>
            </a:extLst>
          </p:cNvPr>
          <p:cNvSpPr txBox="1"/>
          <p:nvPr/>
        </p:nvSpPr>
        <p:spPr>
          <a:xfrm>
            <a:off x="17615979" y="9385947"/>
            <a:ext cx="5605969" cy="256480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marL="571500" indent="-571500" algn="l">
              <a:buFont typeface="Arial" pitchFamily="34" charset="0"/>
              <a:buChar char="•"/>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异常过载降级队列保证最终一致性</a:t>
            </a:r>
            <a:endParaRPr lang="en-US" altLang="zh-CN" sz="4000" dirty="0">
              <a:solidFill>
                <a:schemeClr val="tx1"/>
              </a:solidFill>
              <a:latin typeface="微软雅黑" panose="020B0503020204020204" pitchFamily="34" charset="-122"/>
              <a:ea typeface="微软雅黑" panose="020B0503020204020204" pitchFamily="34" charset="-122"/>
              <a:cs typeface="+mn-cs"/>
            </a:endParaRPr>
          </a:p>
          <a:p>
            <a:pPr marL="571500" indent="-571500" algn="l">
              <a:buFont typeface="Arial" pitchFamily="34" charset="0"/>
              <a:buChar char="•"/>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多队列跨</a:t>
            </a:r>
            <a:r>
              <a:rPr lang="en-US" altLang="zh-CN" sz="4000" dirty="0" err="1">
                <a:solidFill>
                  <a:schemeClr val="tx1"/>
                </a:solidFill>
                <a:latin typeface="微软雅黑" panose="020B0503020204020204" pitchFamily="34" charset="-122"/>
                <a:ea typeface="微软雅黑" panose="020B0503020204020204" pitchFamily="34" charset="-122"/>
                <a:cs typeface="+mn-cs"/>
              </a:rPr>
              <a:t>idc</a:t>
            </a:r>
            <a:r>
              <a:rPr lang="zh-CN" altLang="en-US" sz="4000" dirty="0">
                <a:solidFill>
                  <a:schemeClr val="tx1"/>
                </a:solidFill>
                <a:latin typeface="微软雅黑" panose="020B0503020204020204" pitchFamily="34" charset="-122"/>
                <a:ea typeface="微软雅黑" panose="020B0503020204020204" pitchFamily="34" charset="-122"/>
                <a:cs typeface="+mn-cs"/>
              </a:rPr>
              <a:t>部署容灾</a:t>
            </a:r>
            <a:endParaRPr lang="en-US" altLang="zh-CN" sz="4000" dirty="0">
              <a:solidFill>
                <a:schemeClr val="tx1"/>
              </a:solidFill>
              <a:latin typeface="微软雅黑" panose="020B0503020204020204" pitchFamily="34" charset="-122"/>
              <a:ea typeface="微软雅黑" panose="020B0503020204020204" pitchFamily="34" charset="-122"/>
              <a:cs typeface="+mn-cs"/>
            </a:endParaRPr>
          </a:p>
          <a:p>
            <a:pPr marL="571500" indent="-571500" algn="l">
              <a:buFont typeface="Arial" pitchFamily="34" charset="0"/>
              <a:buChar char="•"/>
              <a:defRPr sz="5000">
                <a:solidFill>
                  <a:srgbClr val="034FD8"/>
                </a:solidFill>
                <a:latin typeface="+mn-lt"/>
                <a:ea typeface="+mn-ea"/>
                <a:cs typeface="+mn-cs"/>
                <a:sym typeface="TTTGBMedium"/>
              </a:defRPr>
            </a:pPr>
            <a:r>
              <a:rPr lang="zh-CN" altLang="en-US" sz="4000" dirty="0">
                <a:solidFill>
                  <a:schemeClr val="tx1"/>
                </a:solidFill>
                <a:latin typeface="微软雅黑" panose="020B0503020204020204" pitchFamily="34" charset="-122"/>
                <a:ea typeface="微软雅黑" panose="020B0503020204020204" pitchFamily="34" charset="-122"/>
                <a:cs typeface="+mn-cs"/>
              </a:rPr>
              <a:t>向下过载保护</a:t>
            </a:r>
            <a:endParaRPr sz="4000" dirty="0">
              <a:solidFill>
                <a:schemeClr val="tx1"/>
              </a:solidFill>
              <a:latin typeface="微软雅黑" panose="020B0503020204020204" pitchFamily="34" charset="-122"/>
              <a:ea typeface="微软雅黑" panose="020B0503020204020204" pitchFamily="34" charset="-122"/>
              <a:cs typeface="+mn-cs"/>
            </a:endParaRPr>
          </a:p>
        </p:txBody>
      </p:sp>
      <p:sp>
        <p:nvSpPr>
          <p:cNvPr id="105" name="圆角矩形 3">
            <a:extLst>
              <a:ext uri="{FF2B5EF4-FFF2-40B4-BE49-F238E27FC236}">
                <a16:creationId xmlns:a16="http://schemas.microsoft.com/office/drawing/2014/main" id="{9722A211-ABF2-4A9A-9D6D-99E083690C59}"/>
              </a:ext>
            </a:extLst>
          </p:cNvPr>
          <p:cNvSpPr/>
          <p:nvPr/>
        </p:nvSpPr>
        <p:spPr>
          <a:xfrm>
            <a:off x="17129922" y="2859993"/>
            <a:ext cx="2010210" cy="716693"/>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a:sym typeface="+mn-ea"/>
              </a:rPr>
              <a:t>adaptor</a:t>
            </a:r>
            <a:endParaRPr lang="zh-CN" altLang="en-US" sz="2700" dirty="0">
              <a:sym typeface="+mn-ea"/>
            </a:endParaRPr>
          </a:p>
        </p:txBody>
      </p:sp>
      <p:sp>
        <p:nvSpPr>
          <p:cNvPr id="106" name="圆角矩形 3">
            <a:extLst>
              <a:ext uri="{FF2B5EF4-FFF2-40B4-BE49-F238E27FC236}">
                <a16:creationId xmlns:a16="http://schemas.microsoft.com/office/drawing/2014/main" id="{3F50CDB6-139C-4348-AB37-6321E9DBDA3C}"/>
              </a:ext>
            </a:extLst>
          </p:cNvPr>
          <p:cNvSpPr/>
          <p:nvPr/>
        </p:nvSpPr>
        <p:spPr>
          <a:xfrm>
            <a:off x="17108717" y="3832068"/>
            <a:ext cx="2010210" cy="716693"/>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a:sym typeface="+mn-ea"/>
              </a:rPr>
              <a:t>adaptor</a:t>
            </a:r>
            <a:endParaRPr lang="zh-CN" altLang="en-US" sz="2700" dirty="0">
              <a:sym typeface="+mn-ea"/>
            </a:endParaRPr>
          </a:p>
        </p:txBody>
      </p:sp>
      <p:sp>
        <p:nvSpPr>
          <p:cNvPr id="107" name="圆角矩形 3">
            <a:extLst>
              <a:ext uri="{FF2B5EF4-FFF2-40B4-BE49-F238E27FC236}">
                <a16:creationId xmlns:a16="http://schemas.microsoft.com/office/drawing/2014/main" id="{BD9CAD7F-6007-49FF-80A0-29F487511105}"/>
              </a:ext>
            </a:extLst>
          </p:cNvPr>
          <p:cNvSpPr/>
          <p:nvPr/>
        </p:nvSpPr>
        <p:spPr>
          <a:xfrm>
            <a:off x="17133345" y="4798890"/>
            <a:ext cx="2010210" cy="716693"/>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a:sym typeface="+mn-ea"/>
              </a:rPr>
              <a:t>adaptor</a:t>
            </a:r>
            <a:endParaRPr lang="zh-CN" altLang="en-US" sz="2700" dirty="0">
              <a:sym typeface="+mn-ea"/>
            </a:endParaRPr>
          </a:p>
        </p:txBody>
      </p:sp>
      <p:sp>
        <p:nvSpPr>
          <p:cNvPr id="108" name="圆角矩形 3">
            <a:extLst>
              <a:ext uri="{FF2B5EF4-FFF2-40B4-BE49-F238E27FC236}">
                <a16:creationId xmlns:a16="http://schemas.microsoft.com/office/drawing/2014/main" id="{2F52E3B9-7A3F-4911-9A09-6ABA04C1D343}"/>
              </a:ext>
            </a:extLst>
          </p:cNvPr>
          <p:cNvSpPr/>
          <p:nvPr/>
        </p:nvSpPr>
        <p:spPr>
          <a:xfrm>
            <a:off x="17098249" y="5790340"/>
            <a:ext cx="2010210" cy="716693"/>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a:sym typeface="+mn-ea"/>
              </a:rPr>
              <a:t>adaptor</a:t>
            </a:r>
            <a:endParaRPr lang="zh-CN" altLang="en-US" sz="2700" dirty="0">
              <a:sym typeface="+mn-ea"/>
            </a:endParaRPr>
          </a:p>
        </p:txBody>
      </p:sp>
      <p:sp>
        <p:nvSpPr>
          <p:cNvPr id="109" name="圆角矩形 35">
            <a:extLst>
              <a:ext uri="{FF2B5EF4-FFF2-40B4-BE49-F238E27FC236}">
                <a16:creationId xmlns:a16="http://schemas.microsoft.com/office/drawing/2014/main" id="{B9FB28CB-17DE-4120-BFDA-8CC2CF3FCCD2}"/>
              </a:ext>
            </a:extLst>
          </p:cNvPr>
          <p:cNvSpPr/>
          <p:nvPr/>
        </p:nvSpPr>
        <p:spPr>
          <a:xfrm>
            <a:off x="16750876" y="2139926"/>
            <a:ext cx="2909999" cy="4977080"/>
          </a:xfrm>
          <a:prstGeom prst="roundRect">
            <a:avLst/>
          </a:prstGeom>
          <a:no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10" name="直线箭头连接符 48">
            <a:extLst>
              <a:ext uri="{FF2B5EF4-FFF2-40B4-BE49-F238E27FC236}">
                <a16:creationId xmlns:a16="http://schemas.microsoft.com/office/drawing/2014/main" id="{ECC2D18B-97DB-48E0-A06C-213C49C798DD}"/>
              </a:ext>
            </a:extLst>
          </p:cNvPr>
          <p:cNvCxnSpPr>
            <a:cxnSpLocks/>
          </p:cNvCxnSpPr>
          <p:nvPr/>
        </p:nvCxnSpPr>
        <p:spPr>
          <a:xfrm flipV="1">
            <a:off x="15526872" y="3276600"/>
            <a:ext cx="1581845" cy="1400551"/>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2" name="直线箭头连接符 48">
            <a:extLst>
              <a:ext uri="{FF2B5EF4-FFF2-40B4-BE49-F238E27FC236}">
                <a16:creationId xmlns:a16="http://schemas.microsoft.com/office/drawing/2014/main" id="{064A37D0-4F24-4CBE-87AC-E9DE6AB267D4}"/>
              </a:ext>
            </a:extLst>
          </p:cNvPr>
          <p:cNvCxnSpPr>
            <a:cxnSpLocks/>
            <a:stCxn id="68" idx="3"/>
            <a:endCxn id="106" idx="1"/>
          </p:cNvCxnSpPr>
          <p:nvPr/>
        </p:nvCxnSpPr>
        <p:spPr>
          <a:xfrm flipV="1">
            <a:off x="15521236" y="4190415"/>
            <a:ext cx="1587481" cy="451680"/>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3" name="直线箭头连接符 48">
            <a:extLst>
              <a:ext uri="{FF2B5EF4-FFF2-40B4-BE49-F238E27FC236}">
                <a16:creationId xmlns:a16="http://schemas.microsoft.com/office/drawing/2014/main" id="{0E64268D-767E-4290-980D-983E6D275D90}"/>
              </a:ext>
            </a:extLst>
          </p:cNvPr>
          <p:cNvCxnSpPr>
            <a:cxnSpLocks/>
            <a:stCxn id="68" idx="3"/>
            <a:endCxn id="107" idx="1"/>
          </p:cNvCxnSpPr>
          <p:nvPr/>
        </p:nvCxnSpPr>
        <p:spPr>
          <a:xfrm>
            <a:off x="15521236" y="4642095"/>
            <a:ext cx="1612109" cy="515142"/>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4" name="直线箭头连接符 48">
            <a:extLst>
              <a:ext uri="{FF2B5EF4-FFF2-40B4-BE49-F238E27FC236}">
                <a16:creationId xmlns:a16="http://schemas.microsoft.com/office/drawing/2014/main" id="{CA3F1127-D8B0-4214-99A0-13338BB3B1AD}"/>
              </a:ext>
            </a:extLst>
          </p:cNvPr>
          <p:cNvCxnSpPr>
            <a:cxnSpLocks/>
            <a:stCxn id="68" idx="3"/>
          </p:cNvCxnSpPr>
          <p:nvPr/>
        </p:nvCxnSpPr>
        <p:spPr>
          <a:xfrm>
            <a:off x="15521236" y="4642095"/>
            <a:ext cx="1608686" cy="1567573"/>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5" name="直线箭头连接符 48">
            <a:extLst>
              <a:ext uri="{FF2B5EF4-FFF2-40B4-BE49-F238E27FC236}">
                <a16:creationId xmlns:a16="http://schemas.microsoft.com/office/drawing/2014/main" id="{2088B486-935D-4567-A0FE-E8E87AAAEB0A}"/>
              </a:ext>
            </a:extLst>
          </p:cNvPr>
          <p:cNvCxnSpPr>
            <a:cxnSpLocks/>
            <a:stCxn id="105" idx="3"/>
            <a:endCxn id="70" idx="1"/>
          </p:cNvCxnSpPr>
          <p:nvPr/>
        </p:nvCxnSpPr>
        <p:spPr>
          <a:xfrm>
            <a:off x="19140132" y="3218340"/>
            <a:ext cx="1536077" cy="722"/>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6" name="直线箭头连接符 48">
            <a:extLst>
              <a:ext uri="{FF2B5EF4-FFF2-40B4-BE49-F238E27FC236}">
                <a16:creationId xmlns:a16="http://schemas.microsoft.com/office/drawing/2014/main" id="{E2E02C3C-AFF2-4286-9F10-99C9B9A0E5AA}"/>
              </a:ext>
            </a:extLst>
          </p:cNvPr>
          <p:cNvCxnSpPr>
            <a:cxnSpLocks/>
            <a:stCxn id="106" idx="3"/>
            <a:endCxn id="71" idx="1"/>
          </p:cNvCxnSpPr>
          <p:nvPr/>
        </p:nvCxnSpPr>
        <p:spPr>
          <a:xfrm>
            <a:off x="19118927" y="4190415"/>
            <a:ext cx="1557282" cy="3947"/>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7" name="直线箭头连接符 48">
            <a:extLst>
              <a:ext uri="{FF2B5EF4-FFF2-40B4-BE49-F238E27FC236}">
                <a16:creationId xmlns:a16="http://schemas.microsoft.com/office/drawing/2014/main" id="{71D24709-E78A-4DD7-B527-90DDA384EF33}"/>
              </a:ext>
            </a:extLst>
          </p:cNvPr>
          <p:cNvCxnSpPr>
            <a:cxnSpLocks/>
            <a:stCxn id="107" idx="3"/>
          </p:cNvCxnSpPr>
          <p:nvPr/>
        </p:nvCxnSpPr>
        <p:spPr>
          <a:xfrm>
            <a:off x="19143555" y="5157237"/>
            <a:ext cx="1532654" cy="23130"/>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8" name="直线箭头连接符 48">
            <a:extLst>
              <a:ext uri="{FF2B5EF4-FFF2-40B4-BE49-F238E27FC236}">
                <a16:creationId xmlns:a16="http://schemas.microsoft.com/office/drawing/2014/main" id="{E5461988-A780-46A0-804F-CCB7EDE42199}"/>
              </a:ext>
            </a:extLst>
          </p:cNvPr>
          <p:cNvCxnSpPr>
            <a:cxnSpLocks/>
            <a:stCxn id="108" idx="3"/>
            <a:endCxn id="72" idx="1"/>
          </p:cNvCxnSpPr>
          <p:nvPr/>
        </p:nvCxnSpPr>
        <p:spPr>
          <a:xfrm>
            <a:off x="19108459" y="6148687"/>
            <a:ext cx="1563551" cy="1473"/>
          </a:xfrm>
          <a:prstGeom prst="straightConnector1">
            <a:avLst/>
          </a:prstGeom>
          <a:noFill/>
          <a:ln w="50800" cap="flat">
            <a:solidFill>
              <a:schemeClr val="tx1"/>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24" name="TextBox 45">
            <a:extLst>
              <a:ext uri="{FF2B5EF4-FFF2-40B4-BE49-F238E27FC236}">
                <a16:creationId xmlns:a16="http://schemas.microsoft.com/office/drawing/2014/main" id="{C6581A82-9F68-441E-9736-66E92BE203B2}"/>
              </a:ext>
            </a:extLst>
          </p:cNvPr>
          <p:cNvSpPr txBox="1"/>
          <p:nvPr/>
        </p:nvSpPr>
        <p:spPr>
          <a:xfrm>
            <a:off x="15788616" y="5913360"/>
            <a:ext cx="767386"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2400" b="0" i="0" u="none" strike="noStrike" cap="none" spc="0" normalizeH="0" baseline="0" dirty="0">
                <a:ln>
                  <a:noFill/>
                </a:ln>
                <a:solidFill>
                  <a:schemeClr val="accent6">
                    <a:hueOff val="10811956"/>
                    <a:satOff val="-58544"/>
                    <a:lumOff val="-9736"/>
                  </a:schemeClr>
                </a:solidFill>
                <a:effectLst/>
                <a:uFillTx/>
                <a:sym typeface="Helvetica"/>
              </a:rPr>
              <a:t>一致性</a:t>
            </a:r>
            <a:r>
              <a:rPr kumimoji="0" lang="en-US" altLang="zh-CN" sz="2400" b="0" i="0" u="none" strike="noStrike" cap="none" spc="0" normalizeH="0" baseline="0" dirty="0">
                <a:ln>
                  <a:noFill/>
                </a:ln>
                <a:solidFill>
                  <a:schemeClr val="accent6">
                    <a:hueOff val="10811956"/>
                    <a:satOff val="-58544"/>
                    <a:lumOff val="-9736"/>
                  </a:schemeClr>
                </a:solidFill>
                <a:effectLst/>
                <a:uFillTx/>
                <a:sym typeface="Helvetica"/>
              </a:rPr>
              <a:t>hash</a:t>
            </a:r>
            <a:endParaRPr kumimoji="0" lang="zh-CN" altLang="en-US" sz="2400" b="0" i="0" u="none" strike="noStrike" cap="none" spc="0" normalizeH="0" baseline="0" dirty="0">
              <a:ln>
                <a:noFill/>
              </a:ln>
              <a:solidFill>
                <a:schemeClr val="accent6">
                  <a:hueOff val="10811956"/>
                  <a:satOff val="-58544"/>
                  <a:lumOff val="-9736"/>
                </a:schemeClr>
              </a:solidFill>
              <a:effectLst/>
              <a:uFillTx/>
              <a:sym typeface="Helvetica"/>
            </a:endParaRPr>
          </a:p>
        </p:txBody>
      </p:sp>
    </p:spTree>
    <p:extLst>
      <p:ext uri="{BB962C8B-B14F-4D97-AF65-F5344CB8AC3E}">
        <p14:creationId xmlns:p14="http://schemas.microsoft.com/office/powerpoint/2010/main" val="34310026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91" name="内页标题，建议30字以内…">
            <a:extLst>
              <a:ext uri="{FF2B5EF4-FFF2-40B4-BE49-F238E27FC236}">
                <a16:creationId xmlns:a16="http://schemas.microsoft.com/office/drawing/2014/main" id="{CF0B5871-0814-414A-91E4-34D254571116}"/>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t>存储同步服务</a:t>
            </a:r>
            <a:endParaRPr sz="6000" dirty="0">
              <a:solidFill>
                <a:srgbClr val="FF0000"/>
              </a:solidFill>
            </a:endParaRPr>
          </a:p>
        </p:txBody>
      </p:sp>
      <p:pic>
        <p:nvPicPr>
          <p:cNvPr id="45" name="图片 44">
            <a:extLst>
              <a:ext uri="{FF2B5EF4-FFF2-40B4-BE49-F238E27FC236}">
                <a16:creationId xmlns:a16="http://schemas.microsoft.com/office/drawing/2014/main" id="{4ED6B220-3857-489C-91E6-2438AA7E9F1D}"/>
              </a:ext>
            </a:extLst>
          </p:cNvPr>
          <p:cNvPicPr>
            <a:picLocks noChangeAspect="1"/>
          </p:cNvPicPr>
          <p:nvPr/>
        </p:nvPicPr>
        <p:blipFill>
          <a:blip r:embed="rId4"/>
          <a:stretch>
            <a:fillRect/>
          </a:stretch>
        </p:blipFill>
        <p:spPr>
          <a:xfrm>
            <a:off x="1041760" y="2087833"/>
            <a:ext cx="9755910" cy="4439614"/>
          </a:xfrm>
          <a:prstGeom prst="rect">
            <a:avLst/>
          </a:prstGeom>
        </p:spPr>
      </p:pic>
      <p:pic>
        <p:nvPicPr>
          <p:cNvPr id="46" name="图片 45">
            <a:extLst>
              <a:ext uri="{FF2B5EF4-FFF2-40B4-BE49-F238E27FC236}">
                <a16:creationId xmlns:a16="http://schemas.microsoft.com/office/drawing/2014/main" id="{28375018-7552-4C1A-9401-AA4E66ECCFCB}"/>
              </a:ext>
            </a:extLst>
          </p:cNvPr>
          <p:cNvPicPr>
            <a:picLocks noChangeAspect="1"/>
          </p:cNvPicPr>
          <p:nvPr/>
        </p:nvPicPr>
        <p:blipFill>
          <a:blip r:embed="rId5"/>
          <a:stretch>
            <a:fillRect/>
          </a:stretch>
        </p:blipFill>
        <p:spPr>
          <a:xfrm>
            <a:off x="12192000" y="2087833"/>
            <a:ext cx="9825746" cy="4439614"/>
          </a:xfrm>
          <a:prstGeom prst="rect">
            <a:avLst/>
          </a:prstGeom>
        </p:spPr>
      </p:pic>
      <p:sp>
        <p:nvSpPr>
          <p:cNvPr id="2" name="文本框 1">
            <a:extLst>
              <a:ext uri="{FF2B5EF4-FFF2-40B4-BE49-F238E27FC236}">
                <a16:creationId xmlns:a16="http://schemas.microsoft.com/office/drawing/2014/main" id="{DDE0FE35-C3B8-410B-A74A-0E32CB490B3F}"/>
              </a:ext>
            </a:extLst>
          </p:cNvPr>
          <p:cNvSpPr txBox="1"/>
          <p:nvPr/>
        </p:nvSpPr>
        <p:spPr>
          <a:xfrm>
            <a:off x="2971247" y="7005955"/>
            <a:ext cx="471924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高优先队列数据同步量</a:t>
            </a:r>
          </a:p>
        </p:txBody>
      </p:sp>
      <p:sp>
        <p:nvSpPr>
          <p:cNvPr id="48" name="文本框 47">
            <a:extLst>
              <a:ext uri="{FF2B5EF4-FFF2-40B4-BE49-F238E27FC236}">
                <a16:creationId xmlns:a16="http://schemas.microsoft.com/office/drawing/2014/main" id="{EE7845C9-F8AD-4138-A35F-3D66CDE5D25E}"/>
              </a:ext>
            </a:extLst>
          </p:cNvPr>
          <p:cNvSpPr txBox="1"/>
          <p:nvPr/>
        </p:nvSpPr>
        <p:spPr>
          <a:xfrm>
            <a:off x="15296600" y="7005955"/>
            <a:ext cx="471924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低</a:t>
            </a: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优先队列数据同步量</a:t>
            </a:r>
          </a:p>
        </p:txBody>
      </p:sp>
      <p:pic>
        <p:nvPicPr>
          <p:cNvPr id="3" name="图片 2">
            <a:extLst>
              <a:ext uri="{FF2B5EF4-FFF2-40B4-BE49-F238E27FC236}">
                <a16:creationId xmlns:a16="http://schemas.microsoft.com/office/drawing/2014/main" id="{32AAECDC-3DCE-4E19-AD4F-A136A9208B52}"/>
              </a:ext>
            </a:extLst>
          </p:cNvPr>
          <p:cNvPicPr>
            <a:picLocks noChangeAspect="1"/>
          </p:cNvPicPr>
          <p:nvPr/>
        </p:nvPicPr>
        <p:blipFill>
          <a:blip r:embed="rId6"/>
          <a:stretch>
            <a:fillRect/>
          </a:stretch>
        </p:blipFill>
        <p:spPr>
          <a:xfrm>
            <a:off x="1041760" y="7879567"/>
            <a:ext cx="9755910" cy="4305022"/>
          </a:xfrm>
          <a:prstGeom prst="rect">
            <a:avLst/>
          </a:prstGeom>
        </p:spPr>
      </p:pic>
      <p:sp>
        <p:nvSpPr>
          <p:cNvPr id="50" name="文本框 49">
            <a:extLst>
              <a:ext uri="{FF2B5EF4-FFF2-40B4-BE49-F238E27FC236}">
                <a16:creationId xmlns:a16="http://schemas.microsoft.com/office/drawing/2014/main" id="{49193654-FA3A-432F-846C-15FE11F93205}"/>
              </a:ext>
            </a:extLst>
          </p:cNvPr>
          <p:cNvSpPr txBox="1"/>
          <p:nvPr/>
        </p:nvSpPr>
        <p:spPr>
          <a:xfrm>
            <a:off x="2896536" y="12222689"/>
            <a:ext cx="441146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高优数据同步延迟</a:t>
            </a:r>
            <a:r>
              <a:rPr kumimoji="0" lang="en-US" altLang="zh-CN" sz="3600" b="0" i="0" u="none" strike="noStrike" cap="none" spc="0" normalizeH="0" baseline="0" dirty="0" err="1">
                <a:ln>
                  <a:noFill/>
                </a:ln>
                <a:solidFill>
                  <a:schemeClr val="accent6">
                    <a:hueOff val="10811956"/>
                    <a:satOff val="-58544"/>
                    <a:lumOff val="-9736"/>
                  </a:schemeClr>
                </a:solidFill>
                <a:effectLst/>
                <a:uFillTx/>
                <a:latin typeface="Helvetica"/>
                <a:ea typeface="Helvetica"/>
                <a:cs typeface="Helvetica"/>
                <a:sym typeface="Helvetica"/>
              </a:rPr>
              <a:t>ms</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52" name="文本框 51">
            <a:extLst>
              <a:ext uri="{FF2B5EF4-FFF2-40B4-BE49-F238E27FC236}">
                <a16:creationId xmlns:a16="http://schemas.microsoft.com/office/drawing/2014/main" id="{197D10C8-B53A-4B2E-A414-C7791FC6E87B}"/>
              </a:ext>
            </a:extLst>
          </p:cNvPr>
          <p:cNvSpPr txBox="1"/>
          <p:nvPr/>
        </p:nvSpPr>
        <p:spPr>
          <a:xfrm>
            <a:off x="15019778" y="12021961"/>
            <a:ext cx="287258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扫表同步积压</a:t>
            </a:r>
          </a:p>
        </p:txBody>
      </p:sp>
      <p:pic>
        <p:nvPicPr>
          <p:cNvPr id="6" name="图片 5">
            <a:extLst>
              <a:ext uri="{FF2B5EF4-FFF2-40B4-BE49-F238E27FC236}">
                <a16:creationId xmlns:a16="http://schemas.microsoft.com/office/drawing/2014/main" id="{1D2199DB-B77D-4829-A734-9F5D9925DC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192000" y="7634360"/>
            <a:ext cx="4691151" cy="4439614"/>
          </a:xfrm>
          <a:prstGeom prst="rect">
            <a:avLst/>
          </a:prstGeom>
        </p:spPr>
      </p:pic>
      <p:pic>
        <p:nvPicPr>
          <p:cNvPr id="8" name="图片 7">
            <a:extLst>
              <a:ext uri="{FF2B5EF4-FFF2-40B4-BE49-F238E27FC236}">
                <a16:creationId xmlns:a16="http://schemas.microsoft.com/office/drawing/2014/main" id="{8098AE3F-B861-429A-AF60-75C1347DBE6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04873" y="7879567"/>
            <a:ext cx="5249008" cy="3810532"/>
          </a:xfrm>
          <a:prstGeom prst="rect">
            <a:avLst/>
          </a:prstGeom>
        </p:spPr>
      </p:pic>
    </p:spTree>
    <p:extLst>
      <p:ext uri="{BB962C8B-B14F-4D97-AF65-F5344CB8AC3E}">
        <p14:creationId xmlns:p14="http://schemas.microsoft.com/office/powerpoint/2010/main" val="1438702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版式设计"/>
          <p:cNvSpPr txBox="1">
            <a:spLocks noGrp="1"/>
          </p:cNvSpPr>
          <p:nvPr>
            <p:ph type="title"/>
          </p:nvPr>
        </p:nvSpPr>
        <p:spPr>
          <a:xfrm>
            <a:off x="1389722" y="1975059"/>
            <a:ext cx="6556849" cy="1987343"/>
          </a:xfrm>
          <a:prstGeom prst="rect">
            <a:avLst/>
          </a:prstGeom>
        </p:spPr>
        <p:txBody>
          <a:bodyPr/>
          <a:lstStyle>
            <a:lvl1pPr>
              <a:lnSpc>
                <a:spcPct val="100000"/>
              </a:lnSpc>
              <a:defRPr sz="10800"/>
            </a:lvl1pPr>
          </a:lstStyle>
          <a:p>
            <a:r>
              <a:rPr lang="zh-CN" altLang="en-US" dirty="0"/>
              <a:t>目录</a:t>
            </a:r>
            <a:endParaRPr dirty="0"/>
          </a:p>
        </p:txBody>
      </p:sp>
      <p:sp>
        <p:nvSpPr>
          <p:cNvPr id="225"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a:t>
            </a:fld>
            <a:endParaRPr/>
          </a:p>
        </p:txBody>
      </p:sp>
      <p:sp>
        <p:nvSpPr>
          <p:cNvPr id="8" name="版式设计…">
            <a:extLst>
              <a:ext uri="{FF2B5EF4-FFF2-40B4-BE49-F238E27FC236}">
                <a16:creationId xmlns:a16="http://schemas.microsoft.com/office/drawing/2014/main" id="{E924F87F-C9E3-43F0-91A0-C9F319FD3904}"/>
              </a:ext>
            </a:extLst>
          </p:cNvPr>
          <p:cNvSpPr txBox="1">
            <a:spLocks/>
          </p:cNvSpPr>
          <p:nvPr/>
        </p:nvSpPr>
        <p:spPr>
          <a:xfrm>
            <a:off x="1422538" y="4496639"/>
            <a:ext cx="14261410" cy="6849077"/>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ormAutofit/>
          </a:bodyPr>
          <a:lstStyle>
            <a:lvl1pPr marL="5627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1pPr>
            <a:lvl2pPr marL="11723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2pPr>
            <a:lvl3pPr marL="17819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3pPr>
            <a:lvl4pPr marL="23915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4pPr>
            <a:lvl5pPr marL="30011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5pPr>
            <a:lvl6pPr marL="36107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6pPr>
            <a:lvl7pPr marL="42203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7pPr>
            <a:lvl8pPr marL="48299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8pPr>
            <a:lvl9pPr marL="5439507" marR="0" indent="-562707" algn="l" defTabSz="825500" rtl="0" latinLnBrk="0">
              <a:lnSpc>
                <a:spcPct val="80000"/>
              </a:lnSpc>
              <a:spcBef>
                <a:spcPts val="5000"/>
              </a:spcBef>
              <a:spcAft>
                <a:spcPts val="0"/>
              </a:spcAft>
              <a:buClrTx/>
              <a:buSzPct val="75000"/>
              <a:buFontTx/>
              <a:buChar char="•"/>
              <a:tabLst/>
              <a:defRPr sz="4800" b="0" i="0" u="none" strike="noStrike" cap="none" spc="0" baseline="0">
                <a:ln>
                  <a:noFill/>
                </a:ln>
                <a:solidFill>
                  <a:schemeClr val="accent6">
                    <a:hueOff val="10811956"/>
                    <a:satOff val="-58544"/>
                    <a:lumOff val="-9736"/>
                  </a:schemeClr>
                </a:solidFill>
                <a:uFillTx/>
                <a:latin typeface="Helvetica"/>
                <a:ea typeface="Helvetica"/>
                <a:cs typeface="Helvetica"/>
                <a:sym typeface="Helvetica"/>
              </a:defRPr>
            </a:lvl9pPr>
          </a:lstStyle>
          <a:p>
            <a:pPr marL="422030" indent="-422030" hangingPunct="1">
              <a:defRPr sz="4200"/>
            </a:pPr>
            <a:r>
              <a:rPr lang="zh-CN" altLang="en-US" sz="5400" b="1" dirty="0">
                <a:latin typeface="Microsoft YaHei" panose="020B0503020204020204" pitchFamily="34" charset="-122"/>
                <a:ea typeface="Microsoft YaHei" panose="020B0503020204020204" pitchFamily="34" charset="-122"/>
              </a:rPr>
              <a:t>个人简介</a:t>
            </a:r>
            <a:endParaRPr lang="en-US" altLang="zh-CN" sz="5400" b="1" dirty="0">
              <a:latin typeface="Microsoft YaHei" panose="020B0503020204020204" pitchFamily="34" charset="-122"/>
              <a:ea typeface="Microsoft YaHei" panose="020B0503020204020204" pitchFamily="34" charset="-122"/>
            </a:endParaRPr>
          </a:p>
          <a:p>
            <a:pPr marL="422030" indent="-422030" hangingPunct="1">
              <a:defRPr sz="4200"/>
            </a:pPr>
            <a:r>
              <a:rPr lang="zh-CN" altLang="en-US" sz="5400" b="1" dirty="0">
                <a:latin typeface="Microsoft YaHei" panose="020B0503020204020204" pitchFamily="34" charset="-122"/>
                <a:ea typeface="Microsoft YaHei" panose="020B0503020204020204" pitchFamily="34" charset="-122"/>
              </a:rPr>
              <a:t>媒资系统介绍</a:t>
            </a:r>
            <a:endParaRPr lang="en-US" altLang="zh-CN" sz="5400" b="1" dirty="0">
              <a:latin typeface="Microsoft YaHei" panose="020B0503020204020204" pitchFamily="34" charset="-122"/>
              <a:ea typeface="Microsoft YaHei" panose="020B0503020204020204" pitchFamily="34" charset="-122"/>
            </a:endParaRPr>
          </a:p>
          <a:p>
            <a:pPr marL="422030" indent="-422030" hangingPunct="1">
              <a:defRPr sz="4200"/>
            </a:pPr>
            <a:r>
              <a:rPr lang="zh-CN" altLang="en-US" sz="5400" b="1" dirty="0">
                <a:latin typeface="Microsoft YaHei" panose="020B0503020204020204" pitchFamily="34" charset="-122"/>
                <a:ea typeface="Microsoft YaHei" panose="020B0503020204020204" pitchFamily="34" charset="-122"/>
              </a:rPr>
              <a:t>技术重难点和解决方案</a:t>
            </a:r>
            <a:endParaRPr lang="en-US" altLang="zh-CN" sz="5400" b="1" dirty="0">
              <a:latin typeface="Microsoft YaHei" panose="020B0503020204020204" pitchFamily="34" charset="-122"/>
              <a:ea typeface="Microsoft YaHei" panose="020B0503020204020204" pitchFamily="34" charset="-122"/>
            </a:endParaRPr>
          </a:p>
          <a:p>
            <a:pPr marL="422030" indent="-422030" hangingPunct="1">
              <a:defRPr sz="4200"/>
            </a:pPr>
            <a:r>
              <a:rPr lang="zh-Hans" altLang="en-US" sz="5400" b="1" dirty="0">
                <a:latin typeface="Microsoft YaHei" panose="020B0503020204020204" pitchFamily="34" charset="-122"/>
                <a:ea typeface="Microsoft YaHei" panose="020B0503020204020204" pitchFamily="34" charset="-122"/>
              </a:rPr>
              <a:t>其它</a:t>
            </a:r>
            <a:endParaRPr lang="zh-CN" altLang="en-US" sz="5400" b="1" dirty="0">
              <a:latin typeface="Microsoft YaHei" panose="020B0503020204020204" pitchFamily="34" charset="-122"/>
              <a:ea typeface="Microsoft YaHei"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20</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91" name="内页标题，建议30字以内…">
            <a:extLst>
              <a:ext uri="{FF2B5EF4-FFF2-40B4-BE49-F238E27FC236}">
                <a16:creationId xmlns:a16="http://schemas.microsoft.com/office/drawing/2014/main" id="{CF0B5871-0814-414A-91E4-34D254571116}"/>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t>总结展望</a:t>
            </a:r>
            <a:endParaRPr sz="6000" dirty="0">
              <a:solidFill>
                <a:srgbClr val="FF0000"/>
              </a:solidFill>
            </a:endParaRPr>
          </a:p>
        </p:txBody>
      </p:sp>
      <p:sp>
        <p:nvSpPr>
          <p:cNvPr id="38" name="Text Box 4">
            <a:extLst>
              <a:ext uri="{FF2B5EF4-FFF2-40B4-BE49-F238E27FC236}">
                <a16:creationId xmlns:a16="http://schemas.microsoft.com/office/drawing/2014/main" id="{B755CFB0-21AB-DC4C-A7D0-9B86E22F5985}"/>
              </a:ext>
            </a:extLst>
          </p:cNvPr>
          <p:cNvSpPr txBox="1">
            <a:spLocks noChangeArrowheads="1"/>
          </p:cNvSpPr>
          <p:nvPr/>
        </p:nvSpPr>
        <p:spPr bwMode="auto">
          <a:xfrm>
            <a:off x="602367" y="2152134"/>
            <a:ext cx="7471116" cy="9966383"/>
          </a:xfrm>
          <a:prstGeom prst="rect">
            <a:avLst/>
          </a:prstGeom>
          <a:noFill/>
          <a:ln w="9525">
            <a:noFill/>
            <a:miter lim="800000"/>
            <a:headEnd/>
            <a:tailEnd/>
          </a:ln>
          <a:effectLst/>
        </p:spPr>
        <p:txBody>
          <a:bodyPr wrap="square">
            <a:spAutoFit/>
          </a:bodyPr>
          <a:lstStyle/>
          <a:p>
            <a:pPr indent="-285750" algn="l">
              <a:lnSpc>
                <a:spcPct val="150000"/>
              </a:lnSpc>
              <a:buSzPct val="100000"/>
              <a:buFont typeface="Wingdings" pitchFamily="2" charset="2"/>
              <a:buChar char="n"/>
            </a:pPr>
            <a:r>
              <a:rPr lang="zh-CN" altLang="en-US" b="1" dirty="0">
                <a:latin typeface="微软雅黑" pitchFamily="34" charset="-122"/>
                <a:ea typeface="微软雅黑" pitchFamily="34" charset="-122"/>
              </a:rPr>
              <a:t>统一存储服务（</a:t>
            </a:r>
            <a:r>
              <a:rPr lang="zh-CN" altLang="en-US" b="1" dirty="0">
                <a:solidFill>
                  <a:srgbClr val="FF0000"/>
                </a:solidFill>
                <a:latin typeface="微软雅黑" pitchFamily="34" charset="-122"/>
                <a:ea typeface="微软雅黑" pitchFamily="34" charset="-122"/>
              </a:rPr>
              <a:t>技术标准化</a:t>
            </a:r>
            <a:r>
              <a:rPr lang="zh-CN" altLang="en-US" b="1"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逻辑和存储解耦</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支持调用方身份识别和频控</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多数据集数据源支持</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支持垂直扩容</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n"/>
            </a:pPr>
            <a:r>
              <a:rPr lang="zh-CN" altLang="en-US" b="1" dirty="0">
                <a:latin typeface="微软雅黑" pitchFamily="34" charset="-122"/>
                <a:ea typeface="微软雅黑" pitchFamily="34" charset="-122"/>
              </a:rPr>
              <a:t>存储同步服务（</a:t>
            </a:r>
            <a:r>
              <a:rPr lang="zh-CN" altLang="en-US" b="1" dirty="0">
                <a:solidFill>
                  <a:srgbClr val="FF0000"/>
                </a:solidFill>
                <a:latin typeface="微软雅黑" pitchFamily="34" charset="-122"/>
                <a:ea typeface="微软雅黑" pitchFamily="34" charset="-122"/>
              </a:rPr>
              <a:t>轻重分离</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消息驱动，耗时</a:t>
            </a:r>
            <a:r>
              <a:rPr lang="en-US" altLang="zh-CN" dirty="0">
                <a:latin typeface="微软雅黑" pitchFamily="34" charset="-122"/>
                <a:ea typeface="微软雅黑" pitchFamily="34" charset="-122"/>
              </a:rPr>
              <a:t>1min-&gt;1s</a:t>
            </a: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防积压，引入多队列</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异常恢复，增加异常队列</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n"/>
            </a:pPr>
            <a:r>
              <a:rPr lang="zh-CN" altLang="en-US" b="1" dirty="0">
                <a:latin typeface="微软雅黑" pitchFamily="34" charset="-122"/>
                <a:ea typeface="微软雅黑" pitchFamily="34" charset="-122"/>
              </a:rPr>
              <a:t>媒资中台（</a:t>
            </a:r>
            <a:r>
              <a:rPr lang="zh-CN" altLang="en-US" b="1" dirty="0">
                <a:solidFill>
                  <a:srgbClr val="FF0000"/>
                </a:solidFill>
                <a:latin typeface="微软雅黑" pitchFamily="34" charset="-122"/>
                <a:ea typeface="微软雅黑" pitchFamily="34" charset="-122"/>
              </a:rPr>
              <a:t>沉淀</a:t>
            </a:r>
            <a:r>
              <a:rPr lang="zh-CN" altLang="en-US" b="1" dirty="0">
                <a:latin typeface="微软雅黑" pitchFamily="34" charset="-122"/>
                <a:ea typeface="微软雅黑" pitchFamily="34" charset="-122"/>
              </a:rPr>
              <a:t>）</a:t>
            </a:r>
            <a:endParaRPr lang="en-US" altLang="zh-CN" b="1"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资料存储中间件</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资料同步中间件</a:t>
            </a:r>
            <a:endParaRPr lang="en-US" altLang="zh-CN" dirty="0">
              <a:latin typeface="微软雅黑" pitchFamily="34" charset="-122"/>
              <a:ea typeface="微软雅黑" pitchFamily="34" charset="-122"/>
            </a:endParaRPr>
          </a:p>
        </p:txBody>
      </p:sp>
      <p:sp>
        <p:nvSpPr>
          <p:cNvPr id="2" name="矩形 1">
            <a:extLst>
              <a:ext uri="{FF2B5EF4-FFF2-40B4-BE49-F238E27FC236}">
                <a16:creationId xmlns:a16="http://schemas.microsoft.com/office/drawing/2014/main" id="{349563E3-CD52-2547-8CA0-A4F7B1B8E87E}"/>
              </a:ext>
            </a:extLst>
          </p:cNvPr>
          <p:cNvSpPr/>
          <p:nvPr/>
        </p:nvSpPr>
        <p:spPr>
          <a:xfrm>
            <a:off x="8073483" y="2152134"/>
            <a:ext cx="12192000" cy="1754326"/>
          </a:xfrm>
          <a:prstGeom prst="rect">
            <a:avLst/>
          </a:prstGeom>
        </p:spPr>
        <p:txBody>
          <a:bodyPr>
            <a:spAutoFit/>
          </a:bodyPr>
          <a:lstStyle/>
          <a:p>
            <a:pPr algn="l"/>
            <a:r>
              <a:rPr lang="zh-CN" altLang="en-US" b="1" dirty="0">
                <a:latin typeface="微软雅黑" pitchFamily="34" charset="-122"/>
                <a:ea typeface="微软雅黑" pitchFamily="34" charset="-122"/>
              </a:rPr>
              <a:t>短期</a:t>
            </a:r>
            <a:r>
              <a:rPr lang="zh-CN" altLang="en-US" dirty="0">
                <a:latin typeface="微软雅黑" pitchFamily="34" charset="-122"/>
                <a:ea typeface="微软雅黑" pitchFamily="34" charset="-122"/>
              </a:rPr>
              <a:t>：迁移专辑栏目标签人名等媒资资料到新存储</a:t>
            </a:r>
            <a:endParaRPr lang="en-US" altLang="zh-CN" dirty="0">
              <a:latin typeface="微软雅黑" pitchFamily="34" charset="-122"/>
              <a:ea typeface="微软雅黑" pitchFamily="34" charset="-122"/>
            </a:endParaRPr>
          </a:p>
          <a:p>
            <a:pPr algn="l"/>
            <a:r>
              <a:rPr lang="zh-CN" altLang="en-US" b="1" dirty="0">
                <a:latin typeface="微软雅黑" pitchFamily="34" charset="-122"/>
                <a:ea typeface="微软雅黑" pitchFamily="34" charset="-122"/>
              </a:rPr>
              <a:t>长期</a:t>
            </a:r>
            <a:r>
              <a:rPr lang="zh-CN" altLang="en-US" dirty="0">
                <a:latin typeface="微软雅黑" pitchFamily="34" charset="-122"/>
                <a:ea typeface="微软雅黑" pitchFamily="34" charset="-122"/>
              </a:rPr>
              <a:t>：字段配置和管理台打通，提供从管理前端到后台的解决方案，提供</a:t>
            </a:r>
            <a:r>
              <a:rPr lang="en-US" altLang="zh-CN" dirty="0" err="1">
                <a:latin typeface="微软雅黑" pitchFamily="34" charset="-122"/>
                <a:ea typeface="微软雅黑" pitchFamily="34" charset="-122"/>
              </a:rPr>
              <a:t>paas</a:t>
            </a:r>
            <a:r>
              <a:rPr lang="zh-CN" altLang="en-US" dirty="0">
                <a:latin typeface="微软雅黑" pitchFamily="34" charset="-122"/>
                <a:ea typeface="微软雅黑" pitchFamily="34" charset="-122"/>
              </a:rPr>
              <a:t>服务上云</a:t>
            </a:r>
            <a:endParaRPr lang="en-US" altLang="zh-CN" dirty="0">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A3C338A6-F350-8A41-9929-92EC3CAFF664}"/>
              </a:ext>
            </a:extLst>
          </p:cNvPr>
          <p:cNvPicPr>
            <a:picLocks noChangeAspect="1"/>
          </p:cNvPicPr>
          <p:nvPr/>
        </p:nvPicPr>
        <p:blipFill>
          <a:blip r:embed="rId4"/>
          <a:stretch>
            <a:fillRect/>
          </a:stretch>
        </p:blipFill>
        <p:spPr>
          <a:xfrm>
            <a:off x="8073483" y="3906460"/>
            <a:ext cx="13931017" cy="8331389"/>
          </a:xfrm>
          <a:prstGeom prst="rect">
            <a:avLst/>
          </a:prstGeom>
        </p:spPr>
      </p:pic>
    </p:spTree>
    <p:extLst>
      <p:ext uri="{BB962C8B-B14F-4D97-AF65-F5344CB8AC3E}">
        <p14:creationId xmlns:p14="http://schemas.microsoft.com/office/powerpoint/2010/main" val="23683194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21</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其它</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4</a:t>
              </a:r>
              <a:endParaRPr dirty="0"/>
            </a:p>
          </p:txBody>
        </p:sp>
      </p:grpSp>
      <p:sp>
        <p:nvSpPr>
          <p:cNvPr id="39" name="内页标题，建议30字以内…">
            <a:extLst>
              <a:ext uri="{FF2B5EF4-FFF2-40B4-BE49-F238E27FC236}">
                <a16:creationId xmlns:a16="http://schemas.microsoft.com/office/drawing/2014/main" id="{8822C965-E559-3743-A218-27EBBE072B68}"/>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endParaRPr sz="6000" dirty="0">
              <a:solidFill>
                <a:srgbClr val="FF0000"/>
              </a:solidFill>
            </a:endParaRPr>
          </a:p>
        </p:txBody>
      </p:sp>
      <p:sp>
        <p:nvSpPr>
          <p:cNvPr id="40" name="内页标题，建议30字以内…">
            <a:extLst>
              <a:ext uri="{FF2B5EF4-FFF2-40B4-BE49-F238E27FC236}">
                <a16:creationId xmlns:a16="http://schemas.microsoft.com/office/drawing/2014/main" id="{51EF8E06-7938-2846-B02D-E1860164A2E9}"/>
              </a:ext>
            </a:extLst>
          </p:cNvPr>
          <p:cNvSpPr txBox="1"/>
          <p:nvPr/>
        </p:nvSpPr>
        <p:spPr>
          <a:xfrm>
            <a:off x="3739184" y="6389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t>个人发展</a:t>
            </a:r>
            <a:endParaRPr sz="6000" dirty="0">
              <a:solidFill>
                <a:srgbClr val="FF0000"/>
              </a:solidFill>
            </a:endParaRPr>
          </a:p>
        </p:txBody>
      </p:sp>
      <p:sp>
        <p:nvSpPr>
          <p:cNvPr id="59" name="Text Box 4">
            <a:extLst>
              <a:ext uri="{FF2B5EF4-FFF2-40B4-BE49-F238E27FC236}">
                <a16:creationId xmlns:a16="http://schemas.microsoft.com/office/drawing/2014/main" id="{DDB89556-2BC9-344A-82E0-53A897D5D872}"/>
              </a:ext>
            </a:extLst>
          </p:cNvPr>
          <p:cNvSpPr txBox="1">
            <a:spLocks noChangeArrowheads="1"/>
          </p:cNvSpPr>
          <p:nvPr/>
        </p:nvSpPr>
        <p:spPr bwMode="auto">
          <a:xfrm>
            <a:off x="602367" y="2152134"/>
            <a:ext cx="14876324" cy="8304389"/>
          </a:xfrm>
          <a:prstGeom prst="rect">
            <a:avLst/>
          </a:prstGeom>
          <a:noFill/>
          <a:ln w="9525">
            <a:noFill/>
            <a:miter lim="800000"/>
            <a:headEnd/>
            <a:tailEnd/>
          </a:ln>
          <a:effectLst/>
        </p:spPr>
        <p:txBody>
          <a:bodyPr wrap="square">
            <a:spAutoFit/>
          </a:bodyPr>
          <a:lstStyle/>
          <a:p>
            <a:pPr indent="-285750" algn="l">
              <a:lnSpc>
                <a:spcPct val="150000"/>
              </a:lnSpc>
              <a:buSzPct val="100000"/>
              <a:buFont typeface="Wingdings" pitchFamily="2" charset="2"/>
              <a:buChar char="n"/>
            </a:pPr>
            <a:r>
              <a:rPr lang="zh-CN" altLang="en-US" b="1" dirty="0">
                <a:latin typeface="微软雅黑" pitchFamily="34" charset="-122"/>
                <a:ea typeface="微软雅黑" pitchFamily="34" charset="-122"/>
              </a:rPr>
              <a:t>工作绩效</a:t>
            </a:r>
            <a:endParaRPr lang="en-US" altLang="zh-CN" b="1"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近</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次考核</a:t>
            </a: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次</a:t>
            </a:r>
            <a:r>
              <a:rPr lang="en-US" altLang="zh-CN" dirty="0">
                <a:latin typeface="微软雅黑" pitchFamily="34" charset="-122"/>
                <a:ea typeface="微软雅黑" pitchFamily="34" charset="-122"/>
              </a:rPr>
              <a:t>5</a:t>
            </a:r>
            <a:r>
              <a:rPr lang="zh-CN" altLang="en-US" dirty="0">
                <a:latin typeface="微软雅黑" pitchFamily="34" charset="-122"/>
                <a:ea typeface="微软雅黑" pitchFamily="34" charset="-122"/>
              </a:rPr>
              <a:t>星，</a:t>
            </a:r>
            <a:r>
              <a:rPr lang="en-US" altLang="zh-CN" dirty="0">
                <a:latin typeface="微软雅黑" pitchFamily="34" charset="-122"/>
                <a:ea typeface="微软雅黑" pitchFamily="34" charset="-122"/>
              </a:rPr>
              <a:t>1</a:t>
            </a:r>
            <a:r>
              <a:rPr lang="zh-CN" altLang="en-US" dirty="0">
                <a:latin typeface="微软雅黑" pitchFamily="34" charset="-122"/>
                <a:ea typeface="微软雅黑" pitchFamily="34" charset="-122"/>
              </a:rPr>
              <a:t>次</a:t>
            </a:r>
            <a:r>
              <a:rPr lang="en-US" altLang="zh-CN" dirty="0">
                <a:latin typeface="微软雅黑" pitchFamily="34" charset="-122"/>
                <a:ea typeface="微软雅黑" pitchFamily="34" charset="-122"/>
              </a:rPr>
              <a:t>4</a:t>
            </a:r>
            <a:r>
              <a:rPr lang="zh-CN" altLang="en-US" dirty="0">
                <a:latin typeface="微软雅黑" pitchFamily="34" charset="-122"/>
                <a:ea typeface="微软雅黑" pitchFamily="34" charset="-122"/>
              </a:rPr>
              <a:t>星，</a:t>
            </a: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次</a:t>
            </a:r>
            <a:r>
              <a:rPr lang="en-US" altLang="zh-CN" dirty="0">
                <a:latin typeface="微软雅黑" pitchFamily="34" charset="-122"/>
                <a:ea typeface="微软雅黑" pitchFamily="34" charset="-122"/>
              </a:rPr>
              <a:t>3</a:t>
            </a:r>
            <a:r>
              <a:rPr lang="zh-CN" altLang="en-US" dirty="0">
                <a:latin typeface="微软雅黑" pitchFamily="34" charset="-122"/>
                <a:ea typeface="微软雅黑" pitchFamily="34" charset="-122"/>
              </a:rPr>
              <a:t>星</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项公司级重大业务和技术突破奖</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n"/>
            </a:pPr>
            <a:r>
              <a:rPr lang="zh-CN" altLang="en-US" b="1" dirty="0">
                <a:latin typeface="微软雅黑" pitchFamily="34" charset="-122"/>
                <a:ea typeface="微软雅黑" pitchFamily="34" charset="-122"/>
              </a:rPr>
              <a:t>团队建设</a:t>
            </a:r>
            <a:endParaRPr lang="en-US" altLang="zh-CN" b="1"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分享</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媒资系统重构</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数据中台学习与实践</a:t>
            </a:r>
            <a:r>
              <a:rPr lang="en-US" altLang="zh-CN" dirty="0">
                <a:latin typeface="微软雅黑" pitchFamily="34" charset="-122"/>
                <a:ea typeface="微软雅黑" pitchFamily="34" charset="-122"/>
              </a:rPr>
              <a:t>》</a:t>
            </a: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招聘带人，社招（</a:t>
            </a:r>
            <a:r>
              <a:rPr lang="en-US" altLang="zh-CN" dirty="0" err="1">
                <a:latin typeface="微软雅黑" pitchFamily="34" charset="-122"/>
                <a:ea typeface="微软雅黑" pitchFamily="34" charset="-122"/>
              </a:rPr>
              <a:t>lucasqian</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毕业生（</a:t>
            </a:r>
            <a:r>
              <a:rPr lang="en-US" altLang="zh-CN" dirty="0" err="1">
                <a:latin typeface="微软雅黑" pitchFamily="34" charset="-122"/>
                <a:ea typeface="微软雅黑" pitchFamily="34" charset="-122"/>
              </a:rPr>
              <a:t>eloizhang</a:t>
            </a:r>
            <a:r>
              <a:rPr lang="zh-CN" altLang="en-US" dirty="0">
                <a:latin typeface="微软雅黑" pitchFamily="34" charset="-122"/>
                <a:ea typeface="微软雅黑" pitchFamily="34" charset="-122"/>
              </a:rPr>
              <a:t>）导师</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带团队，媒资平台开发组</a:t>
            </a:r>
            <a:r>
              <a:rPr lang="en-US" altLang="zh-CN" dirty="0">
                <a:latin typeface="微软雅黑" pitchFamily="34" charset="-122"/>
                <a:ea typeface="微软雅黑" pitchFamily="34" charset="-122"/>
              </a:rPr>
              <a:t>leader</a:t>
            </a:r>
          </a:p>
          <a:p>
            <a:pPr indent="-285750" algn="l">
              <a:lnSpc>
                <a:spcPct val="150000"/>
              </a:lnSpc>
              <a:buSzPct val="100000"/>
              <a:buFont typeface="Wingdings" pitchFamily="2" charset="2"/>
              <a:buChar char="n"/>
            </a:pPr>
            <a:r>
              <a:rPr lang="zh-CN" altLang="en-US" b="1" dirty="0">
                <a:latin typeface="微软雅黑" pitchFamily="34" charset="-122"/>
                <a:ea typeface="微软雅黑" pitchFamily="34" charset="-122"/>
              </a:rPr>
              <a:t>项目管理</a:t>
            </a:r>
            <a:endParaRPr lang="en-US" altLang="zh-CN" b="1"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央视频媒资项目管理</a:t>
            </a:r>
            <a:endParaRPr lang="en-US" altLang="zh-CN"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zh-CN" altLang="en-US" dirty="0">
                <a:latin typeface="微软雅黑" pitchFamily="34" charset="-122"/>
                <a:ea typeface="微软雅黑" pitchFamily="34" charset="-122"/>
              </a:rPr>
              <a:t>腾讯视频媒资项目管理</a:t>
            </a:r>
            <a:endParaRPr lang="en-US" altLang="zh-CN" dirty="0">
              <a:latin typeface="微软雅黑" pitchFamily="34" charset="-122"/>
              <a:ea typeface="微软雅黑" pitchFamily="34" charset="-122"/>
            </a:endParaRPr>
          </a:p>
        </p:txBody>
      </p:sp>
    </p:spTree>
    <p:extLst>
      <p:ext uri="{BB962C8B-B14F-4D97-AF65-F5344CB8AC3E}">
        <p14:creationId xmlns:p14="http://schemas.microsoft.com/office/powerpoint/2010/main" val="41140220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22</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其他</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4</a:t>
              </a:r>
              <a:endParaRPr dirty="0"/>
            </a:p>
          </p:txBody>
        </p:sp>
      </p:grpSp>
      <p:sp>
        <p:nvSpPr>
          <p:cNvPr id="63" name="内页标题，建议30字以内…">
            <a:extLst>
              <a:ext uri="{FF2B5EF4-FFF2-40B4-BE49-F238E27FC236}">
                <a16:creationId xmlns:a16="http://schemas.microsoft.com/office/drawing/2014/main" id="{6B2B6724-F2DC-45E8-BEEF-527E4F1C8BFF}"/>
              </a:ext>
            </a:extLst>
          </p:cNvPr>
          <p:cNvSpPr txBox="1"/>
          <p:nvPr/>
        </p:nvSpPr>
        <p:spPr>
          <a:xfrm>
            <a:off x="3414394" y="524553"/>
            <a:ext cx="8777606" cy="87203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dirty="0"/>
              <a:t>附录</a:t>
            </a:r>
            <a:r>
              <a:rPr lang="en-US" altLang="zh-CN" dirty="0"/>
              <a:t>-</a:t>
            </a:r>
            <a:r>
              <a:rPr lang="zh-CN" altLang="en-US" dirty="0"/>
              <a:t>业界解决方案调研</a:t>
            </a:r>
            <a:endParaRPr dirty="0"/>
          </a:p>
        </p:txBody>
      </p:sp>
      <p:sp>
        <p:nvSpPr>
          <p:cNvPr id="10" name="内页标题，建议30字以内…">
            <a:extLst>
              <a:ext uri="{FF2B5EF4-FFF2-40B4-BE49-F238E27FC236}">
                <a16:creationId xmlns:a16="http://schemas.microsoft.com/office/drawing/2014/main" id="{9CA823E1-838C-B049-A482-0BC344348BC4}"/>
              </a:ext>
            </a:extLst>
          </p:cNvPr>
          <p:cNvSpPr txBox="1"/>
          <p:nvPr/>
        </p:nvSpPr>
        <p:spPr>
          <a:xfrm>
            <a:off x="984761" y="1725167"/>
            <a:ext cx="2654874"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en-US" altLang="zh-CN" sz="5400" dirty="0"/>
              <a:t>58</a:t>
            </a:r>
            <a:r>
              <a:rPr lang="zh-CN" altLang="en-US" sz="5400" dirty="0"/>
              <a:t>同城</a:t>
            </a:r>
            <a:endParaRPr sz="5400" dirty="0"/>
          </a:p>
        </p:txBody>
      </p:sp>
      <p:sp>
        <p:nvSpPr>
          <p:cNvPr id="11" name="内页标题，建议30字以内…">
            <a:extLst>
              <a:ext uri="{FF2B5EF4-FFF2-40B4-BE49-F238E27FC236}">
                <a16:creationId xmlns:a16="http://schemas.microsoft.com/office/drawing/2014/main" id="{26BB8F43-D88F-8944-ADE0-02E9151013A2}"/>
              </a:ext>
            </a:extLst>
          </p:cNvPr>
          <p:cNvSpPr txBox="1"/>
          <p:nvPr/>
        </p:nvSpPr>
        <p:spPr>
          <a:xfrm>
            <a:off x="1382049" y="2889150"/>
            <a:ext cx="3847173"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3200" dirty="0">
                <a:solidFill>
                  <a:schemeClr val="tx1"/>
                </a:solidFill>
                <a:latin typeface="微软雅黑" panose="020B0503020204020204" pitchFamily="34" charset="-122"/>
                <a:ea typeface="微软雅黑" panose="020B0503020204020204" pitchFamily="34" charset="-122"/>
                <a:cs typeface="+mn-cs"/>
              </a:rPr>
              <a:t>统一帖子中心服务：</a:t>
            </a:r>
            <a:endParaRPr sz="3200" dirty="0">
              <a:solidFill>
                <a:schemeClr val="tx1"/>
              </a:solidFill>
              <a:latin typeface="微软雅黑" panose="020B0503020204020204" pitchFamily="34" charset="-122"/>
              <a:ea typeface="微软雅黑" panose="020B0503020204020204" pitchFamily="34" charset="-122"/>
              <a:cs typeface="+mn-cs"/>
            </a:endParaRPr>
          </a:p>
        </p:txBody>
      </p:sp>
      <p:sp>
        <p:nvSpPr>
          <p:cNvPr id="12" name="内页标题，建议30字以内…">
            <a:extLst>
              <a:ext uri="{FF2B5EF4-FFF2-40B4-BE49-F238E27FC236}">
                <a16:creationId xmlns:a16="http://schemas.microsoft.com/office/drawing/2014/main" id="{7AC104FA-CB16-0C41-8789-D897A137D29E}"/>
              </a:ext>
            </a:extLst>
          </p:cNvPr>
          <p:cNvSpPr txBox="1"/>
          <p:nvPr/>
        </p:nvSpPr>
        <p:spPr>
          <a:xfrm>
            <a:off x="5229222" y="3012261"/>
            <a:ext cx="2437474"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en-US" altLang="zh-CN" sz="2400" dirty="0">
                <a:solidFill>
                  <a:schemeClr val="tx1"/>
                </a:solidFill>
                <a:latin typeface="微软雅黑" panose="020B0503020204020204" pitchFamily="34" charset="-122"/>
                <a:ea typeface="微软雅黑" panose="020B0503020204020204" pitchFamily="34" charset="-122"/>
                <a:cs typeface="+mn-cs"/>
              </a:rPr>
              <a:t>version+ext</a:t>
            </a:r>
            <a:endParaRPr sz="2400" dirty="0">
              <a:solidFill>
                <a:schemeClr val="tx1"/>
              </a:solidFill>
              <a:latin typeface="微软雅黑" panose="020B0503020204020204" pitchFamily="34" charset="-122"/>
              <a:ea typeface="微软雅黑" panose="020B0503020204020204" pitchFamily="34" charset="-122"/>
              <a:cs typeface="+mn-cs"/>
            </a:endParaRPr>
          </a:p>
        </p:txBody>
      </p:sp>
      <p:sp>
        <p:nvSpPr>
          <p:cNvPr id="13" name="内页标题，建议30字以内…">
            <a:extLst>
              <a:ext uri="{FF2B5EF4-FFF2-40B4-BE49-F238E27FC236}">
                <a16:creationId xmlns:a16="http://schemas.microsoft.com/office/drawing/2014/main" id="{763FA3F9-E63F-7744-918D-00CF2753A205}"/>
              </a:ext>
            </a:extLst>
          </p:cNvPr>
          <p:cNvSpPr txBox="1"/>
          <p:nvPr/>
        </p:nvSpPr>
        <p:spPr>
          <a:xfrm>
            <a:off x="1688767" y="3793697"/>
            <a:ext cx="5426405"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en-US" altLang="zh-CN" sz="2400" dirty="0">
                <a:solidFill>
                  <a:schemeClr val="tx1"/>
                </a:solidFill>
                <a:latin typeface="KaiTi" panose="02010609060101010101" pitchFamily="49" charset="-122"/>
                <a:ea typeface="KaiTi" panose="02010609060101010101" pitchFamily="49" charset="-122"/>
                <a:cs typeface="+mn-cs"/>
              </a:rPr>
              <a:t>1</a:t>
            </a:r>
            <a:r>
              <a:rPr lang="zh-CN" altLang="en-US" sz="2400" dirty="0">
                <a:solidFill>
                  <a:schemeClr val="tx1"/>
                </a:solidFill>
                <a:latin typeface="KaiTi" panose="02010609060101010101" pitchFamily="49" charset="-122"/>
                <a:ea typeface="KaiTi" panose="02010609060101010101" pitchFamily="49" charset="-122"/>
                <a:cs typeface="+mn-cs"/>
              </a:rPr>
              <a:t>、一些用的字段抽取出来单独存储。</a:t>
            </a:r>
            <a:endParaRPr sz="2400" dirty="0">
              <a:solidFill>
                <a:schemeClr val="tx1"/>
              </a:solidFill>
              <a:latin typeface="KaiTi" panose="02010609060101010101" pitchFamily="49" charset="-122"/>
              <a:ea typeface="KaiTi" panose="02010609060101010101" pitchFamily="49" charset="-122"/>
              <a:cs typeface="+mn-cs"/>
            </a:endParaRPr>
          </a:p>
        </p:txBody>
      </p:sp>
      <p:sp>
        <p:nvSpPr>
          <p:cNvPr id="14" name="内页标题，建议30字以内…">
            <a:extLst>
              <a:ext uri="{FF2B5EF4-FFF2-40B4-BE49-F238E27FC236}">
                <a16:creationId xmlns:a16="http://schemas.microsoft.com/office/drawing/2014/main" id="{6DC80543-51E6-7F44-9EB5-66F4B52A11D2}"/>
              </a:ext>
            </a:extLst>
          </p:cNvPr>
          <p:cNvSpPr txBox="1"/>
          <p:nvPr/>
        </p:nvSpPr>
        <p:spPr>
          <a:xfrm>
            <a:off x="1688767" y="4388732"/>
            <a:ext cx="7998155"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en-US" altLang="zh-CN" sz="2400" dirty="0">
                <a:solidFill>
                  <a:schemeClr val="tx1"/>
                </a:solidFill>
                <a:latin typeface="KaiTi" panose="02010609060101010101" pitchFamily="49" charset="-122"/>
                <a:ea typeface="KaiTi" panose="02010609060101010101" pitchFamily="49" charset="-122"/>
                <a:cs typeface="+mn-cs"/>
              </a:rPr>
              <a:t>2</a:t>
            </a:r>
            <a:r>
              <a:rPr lang="zh-CN" altLang="en-US" sz="2400" dirty="0">
                <a:solidFill>
                  <a:schemeClr val="tx1"/>
                </a:solidFill>
                <a:latin typeface="KaiTi" panose="02010609060101010101" pitchFamily="49" charset="-122"/>
                <a:ea typeface="KaiTi" panose="02010609060101010101" pitchFamily="49" charset="-122"/>
                <a:cs typeface="+mn-cs"/>
              </a:rPr>
              <a:t>、通过</a:t>
            </a:r>
            <a:r>
              <a:rPr lang="en" altLang="zh-CN" sz="2400" dirty="0">
                <a:solidFill>
                  <a:schemeClr val="tx1"/>
                </a:solidFill>
                <a:latin typeface="KaiTi" panose="02010609060101010101" pitchFamily="49" charset="-122"/>
                <a:ea typeface="KaiTi" panose="02010609060101010101" pitchFamily="49" charset="-122"/>
                <a:cs typeface="+mn-cs"/>
              </a:rPr>
              <a:t>cate, </a:t>
            </a:r>
            <a:r>
              <a:rPr lang="en" altLang="zh-CN" sz="2400" dirty="0" err="1">
                <a:solidFill>
                  <a:schemeClr val="tx1"/>
                </a:solidFill>
                <a:latin typeface="KaiTi" panose="02010609060101010101" pitchFamily="49" charset="-122"/>
                <a:ea typeface="KaiTi" panose="02010609060101010101" pitchFamily="49" charset="-122"/>
                <a:cs typeface="+mn-cs"/>
              </a:rPr>
              <a:t>subcate</a:t>
            </a:r>
            <a:r>
              <a:rPr lang="en" altLang="zh-CN" sz="2400" dirty="0">
                <a:solidFill>
                  <a:schemeClr val="tx1"/>
                </a:solidFill>
                <a:latin typeface="KaiTi" panose="02010609060101010101" pitchFamily="49" charset="-122"/>
                <a:ea typeface="KaiTi" panose="02010609060101010101" pitchFamily="49" charset="-122"/>
                <a:cs typeface="+mn-cs"/>
              </a:rPr>
              <a:t>, </a:t>
            </a:r>
            <a:r>
              <a:rPr lang="en" altLang="zh-CN" sz="2400" dirty="0" err="1">
                <a:solidFill>
                  <a:schemeClr val="tx1"/>
                </a:solidFill>
                <a:latin typeface="KaiTi" panose="02010609060101010101" pitchFamily="49" charset="-122"/>
                <a:ea typeface="KaiTi" panose="02010609060101010101" pitchFamily="49" charset="-122"/>
                <a:cs typeface="+mn-cs"/>
              </a:rPr>
              <a:t>xxid</a:t>
            </a:r>
            <a:r>
              <a:rPr lang="zh-CN" altLang="en-US" sz="2400" dirty="0">
                <a:solidFill>
                  <a:schemeClr val="tx1"/>
                </a:solidFill>
                <a:latin typeface="KaiTi" panose="02010609060101010101" pitchFamily="49" charset="-122"/>
                <a:ea typeface="KaiTi" panose="02010609060101010101" pitchFamily="49" charset="-122"/>
                <a:cs typeface="+mn-cs"/>
              </a:rPr>
              <a:t>等来定义</a:t>
            </a:r>
            <a:r>
              <a:rPr lang="en" altLang="zh-CN" sz="2400" dirty="0" err="1">
                <a:solidFill>
                  <a:schemeClr val="tx1"/>
                </a:solidFill>
                <a:latin typeface="KaiTi" panose="02010609060101010101" pitchFamily="49" charset="-122"/>
                <a:ea typeface="KaiTi" panose="02010609060101010101" pitchFamily="49" charset="-122"/>
                <a:cs typeface="+mn-cs"/>
              </a:rPr>
              <a:t>ext</a:t>
            </a:r>
            <a:r>
              <a:rPr lang="zh-CN" altLang="en-US" sz="2400" dirty="0">
                <a:solidFill>
                  <a:schemeClr val="tx1"/>
                </a:solidFill>
                <a:latin typeface="KaiTi" panose="02010609060101010101" pitchFamily="49" charset="-122"/>
                <a:ea typeface="KaiTi" panose="02010609060101010101" pitchFamily="49" charset="-122"/>
                <a:cs typeface="+mn-cs"/>
              </a:rPr>
              <a:t>是何种含义。</a:t>
            </a:r>
            <a:endParaRPr sz="2400" dirty="0">
              <a:solidFill>
                <a:schemeClr val="tx1"/>
              </a:solidFill>
              <a:latin typeface="KaiTi" panose="02010609060101010101" pitchFamily="49" charset="-122"/>
              <a:ea typeface="KaiTi" panose="02010609060101010101" pitchFamily="49" charset="-122"/>
              <a:cs typeface="+mn-cs"/>
            </a:endParaRPr>
          </a:p>
        </p:txBody>
      </p:sp>
      <p:sp>
        <p:nvSpPr>
          <p:cNvPr id="15" name="内页标题，建议30字以内…">
            <a:extLst>
              <a:ext uri="{FF2B5EF4-FFF2-40B4-BE49-F238E27FC236}">
                <a16:creationId xmlns:a16="http://schemas.microsoft.com/office/drawing/2014/main" id="{32029171-BEC1-E347-8A86-295B149A0E4E}"/>
              </a:ext>
            </a:extLst>
          </p:cNvPr>
          <p:cNvSpPr txBox="1"/>
          <p:nvPr/>
        </p:nvSpPr>
        <p:spPr>
          <a:xfrm>
            <a:off x="1688767" y="7142552"/>
            <a:ext cx="7998155" cy="471924"/>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en-US" altLang="zh-CN" sz="2400" dirty="0">
                <a:solidFill>
                  <a:schemeClr val="tx1"/>
                </a:solidFill>
                <a:latin typeface="KaiTi" panose="02010609060101010101" pitchFamily="49" charset="-122"/>
                <a:ea typeface="KaiTi" panose="02010609060101010101" pitchFamily="49" charset="-122"/>
                <a:cs typeface="+mn-cs"/>
              </a:rPr>
              <a:t>3</a:t>
            </a:r>
            <a:r>
              <a:rPr lang="zh-CN" altLang="en-US" sz="2400" dirty="0">
                <a:solidFill>
                  <a:schemeClr val="tx1"/>
                </a:solidFill>
                <a:latin typeface="KaiTi" panose="02010609060101010101" pitchFamily="49" charset="-122"/>
                <a:ea typeface="KaiTi" panose="02010609060101010101" pitchFamily="49" charset="-122"/>
                <a:cs typeface="+mn-cs"/>
              </a:rPr>
              <a:t>、通过</a:t>
            </a:r>
            <a:r>
              <a:rPr lang="en" altLang="zh-CN" sz="2400" dirty="0" err="1">
                <a:solidFill>
                  <a:schemeClr val="tx1"/>
                </a:solidFill>
                <a:latin typeface="KaiTi" panose="02010609060101010101" pitchFamily="49" charset="-122"/>
                <a:ea typeface="KaiTi" panose="02010609060101010101" pitchFamily="49" charset="-122"/>
                <a:cs typeface="+mn-cs"/>
              </a:rPr>
              <a:t>ext</a:t>
            </a:r>
            <a:r>
              <a:rPr lang="zh-CN" altLang="en-US" sz="2400" dirty="0">
                <a:solidFill>
                  <a:schemeClr val="tx1"/>
                </a:solidFill>
                <a:latin typeface="KaiTi" panose="02010609060101010101" pitchFamily="49" charset="-122"/>
                <a:ea typeface="KaiTi" panose="02010609060101010101" pitchFamily="49" charset="-122"/>
                <a:cs typeface="+mn-cs"/>
              </a:rPr>
              <a:t>来存储不同业务线的个性化需求。</a:t>
            </a:r>
            <a:endParaRPr sz="2400" dirty="0">
              <a:solidFill>
                <a:schemeClr val="tx1"/>
              </a:solidFill>
              <a:latin typeface="KaiTi" panose="02010609060101010101" pitchFamily="49" charset="-122"/>
              <a:ea typeface="KaiTi" panose="02010609060101010101" pitchFamily="49" charset="-122"/>
              <a:cs typeface="+mn-cs"/>
            </a:endParaRPr>
          </a:p>
        </p:txBody>
      </p:sp>
      <p:pic>
        <p:nvPicPr>
          <p:cNvPr id="3" name="图片 2">
            <a:extLst>
              <a:ext uri="{FF2B5EF4-FFF2-40B4-BE49-F238E27FC236}">
                <a16:creationId xmlns:a16="http://schemas.microsoft.com/office/drawing/2014/main" id="{3B4AC3E1-2178-C842-80A6-050691303D26}"/>
              </a:ext>
            </a:extLst>
          </p:cNvPr>
          <p:cNvPicPr>
            <a:picLocks noChangeAspect="1"/>
          </p:cNvPicPr>
          <p:nvPr/>
        </p:nvPicPr>
        <p:blipFill>
          <a:blip r:embed="rId4"/>
          <a:stretch>
            <a:fillRect/>
          </a:stretch>
        </p:blipFill>
        <p:spPr>
          <a:xfrm>
            <a:off x="1484640" y="5214161"/>
            <a:ext cx="9926638" cy="1639050"/>
          </a:xfrm>
          <a:prstGeom prst="rect">
            <a:avLst/>
          </a:prstGeom>
        </p:spPr>
      </p:pic>
      <p:pic>
        <p:nvPicPr>
          <p:cNvPr id="4" name="图片 3">
            <a:extLst>
              <a:ext uri="{FF2B5EF4-FFF2-40B4-BE49-F238E27FC236}">
                <a16:creationId xmlns:a16="http://schemas.microsoft.com/office/drawing/2014/main" id="{9EB0AE34-9D55-8B47-8DF1-6C0D631B4403}"/>
              </a:ext>
            </a:extLst>
          </p:cNvPr>
          <p:cNvPicPr>
            <a:picLocks noChangeAspect="1"/>
          </p:cNvPicPr>
          <p:nvPr/>
        </p:nvPicPr>
        <p:blipFill>
          <a:blip r:embed="rId5"/>
          <a:stretch>
            <a:fillRect/>
          </a:stretch>
        </p:blipFill>
        <p:spPr>
          <a:xfrm>
            <a:off x="1382048" y="8673289"/>
            <a:ext cx="10216993" cy="3209314"/>
          </a:xfrm>
          <a:prstGeom prst="rect">
            <a:avLst/>
          </a:prstGeom>
        </p:spPr>
      </p:pic>
      <p:sp>
        <p:nvSpPr>
          <p:cNvPr id="18" name="内页标题，建议30字以内…">
            <a:extLst>
              <a:ext uri="{FF2B5EF4-FFF2-40B4-BE49-F238E27FC236}">
                <a16:creationId xmlns:a16="http://schemas.microsoft.com/office/drawing/2014/main" id="{DE8BB65B-C7CC-C241-B352-381A32F149FE}"/>
              </a:ext>
            </a:extLst>
          </p:cNvPr>
          <p:cNvSpPr txBox="1"/>
          <p:nvPr/>
        </p:nvSpPr>
        <p:spPr>
          <a:xfrm>
            <a:off x="12667174" y="1725166"/>
            <a:ext cx="2654874" cy="933589"/>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5400" dirty="0"/>
              <a:t>阿里</a:t>
            </a:r>
            <a:endParaRPr sz="5400" dirty="0"/>
          </a:p>
        </p:txBody>
      </p:sp>
      <p:sp>
        <p:nvSpPr>
          <p:cNvPr id="19" name="内页标题，建议30字以内…">
            <a:extLst>
              <a:ext uri="{FF2B5EF4-FFF2-40B4-BE49-F238E27FC236}">
                <a16:creationId xmlns:a16="http://schemas.microsoft.com/office/drawing/2014/main" id="{1FDE7EF3-B917-D44C-B6F0-73C403D8E894}"/>
              </a:ext>
            </a:extLst>
          </p:cNvPr>
          <p:cNvSpPr txBox="1"/>
          <p:nvPr/>
        </p:nvSpPr>
        <p:spPr>
          <a:xfrm>
            <a:off x="12663594" y="3012261"/>
            <a:ext cx="5128017"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3200" dirty="0">
                <a:solidFill>
                  <a:schemeClr val="tx1"/>
                </a:solidFill>
                <a:latin typeface="微软雅黑" panose="020B0503020204020204" pitchFamily="34" charset="-122"/>
                <a:ea typeface="微软雅黑" panose="020B0503020204020204" pitchFamily="34" charset="-122"/>
                <a:cs typeface="+mn-cs"/>
              </a:rPr>
              <a:t>数据同步服务：</a:t>
            </a:r>
            <a:r>
              <a:rPr lang="en-US" altLang="zh-CN" sz="3200" dirty="0">
                <a:solidFill>
                  <a:schemeClr val="tx1"/>
                </a:solidFill>
                <a:latin typeface="微软雅黑" panose="020B0503020204020204" pitchFamily="34" charset="-122"/>
                <a:ea typeface="微软雅黑" panose="020B0503020204020204" pitchFamily="34" charset="-122"/>
                <a:cs typeface="+mn-cs"/>
              </a:rPr>
              <a:t>canal</a:t>
            </a:r>
            <a:endParaRPr sz="3200" dirty="0">
              <a:solidFill>
                <a:schemeClr val="tx1"/>
              </a:solidFill>
              <a:latin typeface="微软雅黑" panose="020B0503020204020204" pitchFamily="34" charset="-122"/>
              <a:ea typeface="微软雅黑" panose="020B0503020204020204" pitchFamily="34" charset="-122"/>
              <a:cs typeface="+mn-cs"/>
            </a:endParaRPr>
          </a:p>
        </p:txBody>
      </p:sp>
      <p:sp>
        <p:nvSpPr>
          <p:cNvPr id="25" name="内页标题，建议30字以内…">
            <a:extLst>
              <a:ext uri="{FF2B5EF4-FFF2-40B4-BE49-F238E27FC236}">
                <a16:creationId xmlns:a16="http://schemas.microsoft.com/office/drawing/2014/main" id="{B8171C0A-423A-7B4A-B127-784E26C9E1A7}"/>
              </a:ext>
            </a:extLst>
          </p:cNvPr>
          <p:cNvSpPr txBox="1"/>
          <p:nvPr/>
        </p:nvSpPr>
        <p:spPr>
          <a:xfrm>
            <a:off x="12663593" y="3958572"/>
            <a:ext cx="5426405" cy="59503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3200" dirty="0">
                <a:solidFill>
                  <a:schemeClr val="tx1"/>
                </a:solidFill>
                <a:latin typeface="微软雅黑" panose="020B0503020204020204" pitchFamily="34" charset="-122"/>
                <a:ea typeface="微软雅黑" panose="020B0503020204020204" pitchFamily="34" charset="-122"/>
                <a:cs typeface="+mn-cs"/>
              </a:rPr>
              <a:t>同步方式：</a:t>
            </a:r>
            <a:r>
              <a:rPr lang="zh-CN" altLang="en-US" sz="3200" dirty="0">
                <a:solidFill>
                  <a:schemeClr val="tx1"/>
                </a:solidFill>
                <a:latin typeface="微软雅黑" panose="020B0503020204020204" pitchFamily="34" charset="-122"/>
                <a:ea typeface="微软雅黑" panose="020B0503020204020204" pitchFamily="34" charset="-122"/>
                <a:cs typeface="+mn-cs"/>
                <a:sym typeface="TTTGBMedium"/>
              </a:rPr>
              <a:t>数据库</a:t>
            </a:r>
            <a:r>
              <a:rPr lang="en-US" altLang="zh-CN" sz="3200" dirty="0" err="1">
                <a:solidFill>
                  <a:schemeClr val="tx1"/>
                </a:solidFill>
                <a:latin typeface="微软雅黑" panose="020B0503020204020204" pitchFamily="34" charset="-122"/>
                <a:ea typeface="微软雅黑" panose="020B0503020204020204" pitchFamily="34" charset="-122"/>
                <a:cs typeface="+mn-cs"/>
                <a:sym typeface="TTTGBMedium"/>
              </a:rPr>
              <a:t>binlog</a:t>
            </a:r>
            <a:r>
              <a:rPr lang="zh-CN" altLang="en-US" sz="3200" dirty="0">
                <a:solidFill>
                  <a:schemeClr val="tx1"/>
                </a:solidFill>
                <a:latin typeface="微软雅黑" panose="020B0503020204020204" pitchFamily="34" charset="-122"/>
                <a:ea typeface="微软雅黑" panose="020B0503020204020204" pitchFamily="34" charset="-122"/>
                <a:cs typeface="+mn-cs"/>
                <a:sym typeface="TTTGBMedium"/>
              </a:rPr>
              <a:t>同步</a:t>
            </a:r>
            <a:endParaRPr sz="3200" dirty="0">
              <a:solidFill>
                <a:schemeClr val="tx1"/>
              </a:solidFill>
              <a:latin typeface="微软雅黑" panose="020B0503020204020204" pitchFamily="34" charset="-122"/>
              <a:ea typeface="微软雅黑" panose="020B0503020204020204" pitchFamily="34" charset="-122"/>
              <a:cs typeface="+mn-cs"/>
            </a:endParaRPr>
          </a:p>
        </p:txBody>
      </p:sp>
      <p:pic>
        <p:nvPicPr>
          <p:cNvPr id="5" name="图片 4">
            <a:extLst>
              <a:ext uri="{FF2B5EF4-FFF2-40B4-BE49-F238E27FC236}">
                <a16:creationId xmlns:a16="http://schemas.microsoft.com/office/drawing/2014/main" id="{B96B79A8-ACFB-41C2-A838-A7A434E3CD47}"/>
              </a:ext>
            </a:extLst>
          </p:cNvPr>
          <p:cNvPicPr>
            <a:picLocks noChangeAspect="1"/>
          </p:cNvPicPr>
          <p:nvPr/>
        </p:nvPicPr>
        <p:blipFill>
          <a:blip r:embed="rId6"/>
          <a:stretch>
            <a:fillRect/>
          </a:stretch>
        </p:blipFill>
        <p:spPr>
          <a:xfrm>
            <a:off x="12784961" y="4914409"/>
            <a:ext cx="10369017" cy="5448791"/>
          </a:xfrm>
          <a:prstGeom prst="rect">
            <a:avLst/>
          </a:prstGeom>
        </p:spPr>
      </p:pic>
    </p:spTree>
    <p:extLst>
      <p:ext uri="{BB962C8B-B14F-4D97-AF65-F5344CB8AC3E}">
        <p14:creationId xmlns:p14="http://schemas.microsoft.com/office/powerpoint/2010/main" val="42164206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3</a:t>
            </a:fld>
            <a:endParaRPr/>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个人简介</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0</a:t>
              </a:r>
              <a:endParaRPr dirty="0"/>
            </a:p>
          </p:txBody>
        </p:sp>
      </p:grpSp>
      <p:sp>
        <p:nvSpPr>
          <p:cNvPr id="40" name="Text Box 4">
            <a:extLst>
              <a:ext uri="{FF2B5EF4-FFF2-40B4-BE49-F238E27FC236}">
                <a16:creationId xmlns:a16="http://schemas.microsoft.com/office/drawing/2014/main" id="{15505FC4-0FDE-1843-8036-453F03A429C5}"/>
              </a:ext>
            </a:extLst>
          </p:cNvPr>
          <p:cNvSpPr txBox="1">
            <a:spLocks noChangeArrowheads="1"/>
          </p:cNvSpPr>
          <p:nvPr/>
        </p:nvSpPr>
        <p:spPr bwMode="auto">
          <a:xfrm>
            <a:off x="765382" y="2095153"/>
            <a:ext cx="14407943" cy="9112303"/>
          </a:xfrm>
          <a:prstGeom prst="rect">
            <a:avLst/>
          </a:prstGeom>
          <a:noFill/>
          <a:ln w="9525">
            <a:noFill/>
            <a:miter lim="800000"/>
            <a:headEnd/>
            <a:tailEnd/>
          </a:ln>
          <a:effectLst/>
        </p:spPr>
        <p:txBody>
          <a:bodyPr wrap="square">
            <a:spAutoFit/>
          </a:bodyPr>
          <a:lstStyle/>
          <a:p>
            <a:pPr algn="l">
              <a:lnSpc>
                <a:spcPct val="150000"/>
              </a:lnSpc>
              <a:buSzPct val="100000"/>
              <a:buFont typeface="Wingdings" pitchFamily="2" charset="2"/>
              <a:buChar char="n"/>
            </a:pPr>
            <a:r>
              <a:rPr lang="zh-CN" altLang="en-US" b="1" dirty="0">
                <a:latin typeface="微软雅黑" pitchFamily="34" charset="-122"/>
                <a:ea typeface="微软雅黑" pitchFamily="34" charset="-122"/>
              </a:rPr>
              <a:t> </a:t>
            </a:r>
            <a:r>
              <a:rPr lang="zh-CN" altLang="en-US" sz="5400" b="1" dirty="0">
                <a:latin typeface="微软雅黑" pitchFamily="34" charset="-122"/>
                <a:ea typeface="微软雅黑" pitchFamily="34" charset="-122"/>
              </a:rPr>
              <a:t>个人经历</a:t>
            </a:r>
            <a:endParaRPr lang="en-US" altLang="zh-CN" sz="5400" b="1" dirty="0">
              <a:latin typeface="微软雅黑" pitchFamily="34" charset="-122"/>
              <a:ea typeface="微软雅黑" pitchFamily="34" charset="-122"/>
            </a:endParaRPr>
          </a:p>
          <a:p>
            <a:pPr indent="-285750" algn="l">
              <a:lnSpc>
                <a:spcPct val="150000"/>
              </a:lnSpc>
              <a:buSzPct val="100000"/>
              <a:buFont typeface="Wingdings" pitchFamily="2" charset="2"/>
              <a:buChar char="Ø"/>
            </a:pPr>
            <a:r>
              <a:rPr lang="en-US" altLang="zh-CN" sz="4800" dirty="0"/>
              <a:t>2010.9~2013.4 </a:t>
            </a:r>
            <a:r>
              <a:rPr lang="zh-CN" altLang="en-US" sz="4800" dirty="0"/>
              <a:t> 西安电子科技大学  硕士</a:t>
            </a:r>
            <a:endParaRPr lang="en-US" altLang="zh-CN" sz="4800" dirty="0"/>
          </a:p>
          <a:p>
            <a:pPr indent="-285750" algn="l">
              <a:lnSpc>
                <a:spcPct val="150000"/>
              </a:lnSpc>
              <a:buSzPct val="100000"/>
              <a:buFont typeface="Wingdings" pitchFamily="2" charset="2"/>
              <a:buChar char="Ø"/>
            </a:pPr>
            <a:r>
              <a:rPr lang="en-US" altLang="zh-CN" sz="4800" dirty="0"/>
              <a:t>2013.6~</a:t>
            </a:r>
            <a:r>
              <a:rPr lang="zh-CN" altLang="en-US" sz="4800" dirty="0"/>
              <a:t>至今</a:t>
            </a:r>
            <a:r>
              <a:rPr lang="en-US" altLang="zh-CN" sz="4800" dirty="0"/>
              <a:t>      </a:t>
            </a:r>
            <a:r>
              <a:rPr lang="zh-CN" altLang="en-US" sz="4800" dirty="0"/>
              <a:t>腾讯视频</a:t>
            </a:r>
            <a:r>
              <a:rPr lang="en-US" altLang="zh-CN" sz="4800" dirty="0"/>
              <a:t>		 </a:t>
            </a:r>
            <a:r>
              <a:rPr lang="zh-CN" altLang="en-US" sz="4800" dirty="0"/>
              <a:t>后台开发</a:t>
            </a:r>
            <a:endParaRPr lang="en-US" altLang="zh-CN" sz="4800" dirty="0"/>
          </a:p>
          <a:p>
            <a:pPr algn="l">
              <a:lnSpc>
                <a:spcPct val="150000"/>
              </a:lnSpc>
              <a:buSzPct val="100000"/>
              <a:buFont typeface="Wingdings" pitchFamily="2" charset="2"/>
              <a:buChar char="n"/>
            </a:pPr>
            <a:r>
              <a:rPr lang="zh-CN" altLang="en-US" b="1" dirty="0">
                <a:latin typeface="微软雅黑" pitchFamily="34" charset="-122"/>
                <a:ea typeface="微软雅黑" pitchFamily="34" charset="-122"/>
              </a:rPr>
              <a:t> </a:t>
            </a:r>
            <a:r>
              <a:rPr lang="zh-CN" altLang="en-US" sz="5400" b="1" dirty="0">
                <a:latin typeface="微软雅黑" pitchFamily="34" charset="-122"/>
                <a:ea typeface="微软雅黑" pitchFamily="34" charset="-122"/>
              </a:rPr>
              <a:t>主要工作</a:t>
            </a:r>
          </a:p>
          <a:p>
            <a:pPr indent="-285750" algn="l">
              <a:lnSpc>
                <a:spcPct val="150000"/>
              </a:lnSpc>
              <a:buSzPct val="100000"/>
              <a:buFont typeface="Wingdings" pitchFamily="2" charset="2"/>
              <a:buChar char="Ø"/>
            </a:pPr>
            <a:r>
              <a:rPr lang="zh-CN" altLang="en-US" sz="4800" dirty="0"/>
              <a:t>媒资后台开发：</a:t>
            </a:r>
            <a:r>
              <a:rPr lang="zh-CN" altLang="en-US" sz="4800" dirty="0">
                <a:solidFill>
                  <a:srgbClr val="FF0000"/>
                </a:solidFill>
              </a:rPr>
              <a:t>负责媒资系统的设计和开发</a:t>
            </a:r>
            <a:endParaRPr lang="en-US" altLang="zh-CN" sz="4800" dirty="0">
              <a:solidFill>
                <a:srgbClr val="FF0000"/>
              </a:solidFill>
            </a:endParaRPr>
          </a:p>
          <a:p>
            <a:pPr indent="-285750" algn="l">
              <a:lnSpc>
                <a:spcPct val="150000"/>
              </a:lnSpc>
              <a:buSzPct val="100000"/>
              <a:buFont typeface="Wingdings" pitchFamily="2" charset="2"/>
              <a:buChar char="Ø"/>
            </a:pPr>
            <a:r>
              <a:rPr lang="zh-CN" altLang="en-US" sz="4800" dirty="0"/>
              <a:t>直播后台开发：负责直播业务后台的设计和开发</a:t>
            </a:r>
            <a:endParaRPr lang="en-US" altLang="zh-CN" sz="4800" dirty="0"/>
          </a:p>
          <a:p>
            <a:pPr indent="-285750" algn="l">
              <a:lnSpc>
                <a:spcPct val="150000"/>
              </a:lnSpc>
              <a:buSzPct val="100000"/>
              <a:buFont typeface="Wingdings" pitchFamily="2" charset="2"/>
              <a:buChar char="Ø"/>
            </a:pPr>
            <a:r>
              <a:rPr lang="en-US" altLang="zh-CN" sz="4800" dirty="0"/>
              <a:t>P2P</a:t>
            </a:r>
            <a:r>
              <a:rPr lang="zh-CN" altLang="en-US" sz="4800" dirty="0"/>
              <a:t>后台开发：负责</a:t>
            </a:r>
            <a:r>
              <a:rPr lang="en-US" altLang="zh-CN" sz="4800" dirty="0"/>
              <a:t>p2p</a:t>
            </a:r>
            <a:r>
              <a:rPr lang="zh-CN" altLang="en-US" sz="4800" dirty="0"/>
              <a:t>存储系统设计开发</a:t>
            </a:r>
            <a:endParaRPr lang="en-US" altLang="zh-CN" sz="4800" dirty="0"/>
          </a:p>
          <a:p>
            <a:pPr indent="-285750" algn="l">
              <a:lnSpc>
                <a:spcPct val="150000"/>
              </a:lnSpc>
              <a:buSzPct val="100000"/>
              <a:buFont typeface="Wingdings" pitchFamily="2" charset="2"/>
              <a:buChar char="Ø"/>
            </a:pPr>
            <a:r>
              <a:rPr lang="zh-CN" altLang="en-US" sz="4800" dirty="0"/>
              <a:t>腾讯视频</a:t>
            </a:r>
            <a:r>
              <a:rPr lang="en-US" altLang="zh-CN" sz="4800" dirty="0"/>
              <a:t>m</a:t>
            </a:r>
            <a:r>
              <a:rPr lang="zh-CN" altLang="en-US" sz="4800" dirty="0"/>
              <a:t>站开发：负责腾讯视频移动</a:t>
            </a:r>
            <a:r>
              <a:rPr lang="en-US" altLang="zh-CN" sz="4800" dirty="0"/>
              <a:t>web</a:t>
            </a:r>
            <a:r>
              <a:rPr lang="zh-CN" altLang="en-US" sz="4800" dirty="0"/>
              <a:t>站开发</a:t>
            </a:r>
            <a:endParaRPr lang="en-US" altLang="zh-CN" sz="4800" dirty="0"/>
          </a:p>
        </p:txBody>
      </p:sp>
    </p:spTree>
    <p:extLst>
      <p:ext uri="{BB962C8B-B14F-4D97-AF65-F5344CB8AC3E}">
        <p14:creationId xmlns:p14="http://schemas.microsoft.com/office/powerpoint/2010/main" val="1443745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4</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33352" y="687545"/>
            <a:ext cx="2720635" cy="624012"/>
          </a:xfrm>
          <a:prstGeom prst="rect">
            <a:avLst/>
          </a:prstGeom>
        </p:spPr>
        <p:txBody>
          <a:bodyPr>
            <a:normAutofit/>
          </a:bodyPr>
          <a:lstStyle>
            <a:lvl1pPr defTabSz="817244">
              <a:defRPr sz="2970"/>
            </a:lvl1pPr>
          </a:lstStyle>
          <a:p>
            <a:r>
              <a:rPr lang="zh-CN" altLang="en-US" dirty="0">
                <a:latin typeface="+mn-ea"/>
                <a:ea typeface="+mn-ea"/>
              </a:rPr>
              <a:t>媒资系统介绍</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4"/>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5" name="文本框 4">
            <a:extLst>
              <a:ext uri="{FF2B5EF4-FFF2-40B4-BE49-F238E27FC236}">
                <a16:creationId xmlns:a16="http://schemas.microsoft.com/office/drawing/2014/main" id="{DA0E5859-6B51-2E49-A2A5-0E8921C71D55}"/>
              </a:ext>
            </a:extLst>
          </p:cNvPr>
          <p:cNvSpPr txBox="1"/>
          <p:nvPr/>
        </p:nvSpPr>
        <p:spPr>
          <a:xfrm>
            <a:off x="813508" y="1885515"/>
            <a:ext cx="610423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rgbClr val="FF0000"/>
                </a:solidFill>
                <a:effectLst/>
                <a:uFillTx/>
                <a:latin typeface="Helvetica"/>
                <a:ea typeface="Helvetica"/>
                <a:cs typeface="Helvetica"/>
                <a:sym typeface="Helvetica"/>
              </a:rPr>
              <a:t>媒资系统</a:t>
            </a: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：媒体资料管理系统</a:t>
            </a:r>
          </a:p>
        </p:txBody>
      </p:sp>
      <p:graphicFrame>
        <p:nvGraphicFramePr>
          <p:cNvPr id="45" name="对象 44">
            <a:extLst>
              <a:ext uri="{FF2B5EF4-FFF2-40B4-BE49-F238E27FC236}">
                <a16:creationId xmlns:a16="http://schemas.microsoft.com/office/drawing/2014/main" id="{B1726653-9061-7D43-A575-229108B3C273}"/>
              </a:ext>
            </a:extLst>
          </p:cNvPr>
          <p:cNvGraphicFramePr>
            <a:graphicFrameLocks noChangeAspect="1"/>
          </p:cNvGraphicFramePr>
          <p:nvPr>
            <p:extLst>
              <p:ext uri="{D42A27DB-BD31-4B8C-83A1-F6EECF244321}">
                <p14:modId xmlns:p14="http://schemas.microsoft.com/office/powerpoint/2010/main" val="2344494488"/>
              </p:ext>
            </p:extLst>
          </p:nvPr>
        </p:nvGraphicFramePr>
        <p:xfrm>
          <a:off x="260058" y="2888957"/>
          <a:ext cx="22798492" cy="8204159"/>
        </p:xfrm>
        <a:graphic>
          <a:graphicData uri="http://schemas.openxmlformats.org/presentationml/2006/ole">
            <mc:AlternateContent xmlns:mc="http://schemas.openxmlformats.org/markup-compatibility/2006">
              <mc:Choice xmlns:v="urn:schemas-microsoft-com:vml" Requires="v">
                <p:oleObj spid="_x0000_s1494" name="Visio" r:id="rId5" imgW="7340322" imgH="2645190" progId="Visio.Drawing.11">
                  <p:embed/>
                </p:oleObj>
              </mc:Choice>
              <mc:Fallback>
                <p:oleObj name="Visio" r:id="rId5" imgW="7340322" imgH="2645190" progId="Visio.Drawing.11">
                  <p:embed/>
                  <p:pic>
                    <p:nvPicPr>
                      <p:cNvPr id="7" name="对象 6"/>
                      <p:cNvPicPr>
                        <a:picLocks noChangeAspect="1" noChangeArrowheads="1"/>
                      </p:cNvPicPr>
                      <p:nvPr/>
                    </p:nvPicPr>
                    <p:blipFill>
                      <a:blip r:embed="rId6"/>
                      <a:srcRect/>
                      <a:stretch>
                        <a:fillRect/>
                      </a:stretch>
                    </p:blipFill>
                    <p:spPr bwMode="auto">
                      <a:xfrm>
                        <a:off x="260058" y="2888957"/>
                        <a:ext cx="22798492" cy="8204159"/>
                      </a:xfrm>
                      <a:prstGeom prst="rect">
                        <a:avLst/>
                      </a:prstGeom>
                      <a:noFill/>
                    </p:spPr>
                  </p:pic>
                </p:oleObj>
              </mc:Fallback>
            </mc:AlternateContent>
          </a:graphicData>
        </a:graphic>
      </p:graphicFrame>
      <p:sp>
        <p:nvSpPr>
          <p:cNvPr id="12" name="矩形 11">
            <a:extLst>
              <a:ext uri="{FF2B5EF4-FFF2-40B4-BE49-F238E27FC236}">
                <a16:creationId xmlns:a16="http://schemas.microsoft.com/office/drawing/2014/main" id="{92911423-42E4-9E4F-B68D-05401F0B1B27}"/>
              </a:ext>
            </a:extLst>
          </p:cNvPr>
          <p:cNvSpPr/>
          <p:nvPr/>
        </p:nvSpPr>
        <p:spPr>
          <a:xfrm>
            <a:off x="1041760" y="11618798"/>
            <a:ext cx="21601672" cy="646331"/>
          </a:xfrm>
          <a:prstGeom prst="rect">
            <a:avLst/>
          </a:prstGeom>
        </p:spPr>
        <p:txBody>
          <a:bodyPr wrap="square">
            <a:spAutoFit/>
          </a:bodyPr>
          <a:lstStyle/>
          <a:p>
            <a:pPr algn="l"/>
            <a:r>
              <a:rPr lang="zh-CN" altLang="en-US" dirty="0">
                <a:solidFill>
                  <a:srgbClr val="FF0000"/>
                </a:solidFill>
              </a:rPr>
              <a:t>数据中枢</a:t>
            </a:r>
            <a:r>
              <a:rPr lang="zh-CN" altLang="en-US" dirty="0"/>
              <a:t>：可靠性要求高                </a:t>
            </a:r>
            <a:r>
              <a:rPr lang="zh-CN" altLang="en-US" dirty="0">
                <a:solidFill>
                  <a:srgbClr val="FF0000"/>
                </a:solidFill>
              </a:rPr>
              <a:t>数据请求量大</a:t>
            </a:r>
            <a:r>
              <a:rPr lang="zh-CN" altLang="en-US" dirty="0"/>
              <a:t>：性能要求高                   </a:t>
            </a:r>
            <a:r>
              <a:rPr lang="zh-CN" altLang="en-US" dirty="0">
                <a:solidFill>
                  <a:srgbClr val="FF0000"/>
                </a:solidFill>
              </a:rPr>
              <a:t>数据类型多</a:t>
            </a:r>
            <a:r>
              <a:rPr lang="zh-CN" altLang="en-US" dirty="0"/>
              <a:t>：扩展性要求高</a:t>
            </a:r>
          </a:p>
        </p:txBody>
      </p:sp>
    </p:spTree>
    <p:extLst>
      <p:ext uri="{BB962C8B-B14F-4D97-AF65-F5344CB8AC3E}">
        <p14:creationId xmlns:p14="http://schemas.microsoft.com/office/powerpoint/2010/main" val="1609142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5</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媒资系统介绍</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72" name="圆角矩形 3">
            <a:extLst>
              <a:ext uri="{FF2B5EF4-FFF2-40B4-BE49-F238E27FC236}">
                <a16:creationId xmlns:a16="http://schemas.microsoft.com/office/drawing/2014/main" id="{8E1FC31E-150C-0147-9A0A-ACCF8BB9A851}"/>
              </a:ext>
            </a:extLst>
          </p:cNvPr>
          <p:cNvSpPr/>
          <p:nvPr/>
        </p:nvSpPr>
        <p:spPr>
          <a:xfrm>
            <a:off x="2762843" y="4980174"/>
            <a:ext cx="2549391"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视频逻辑</a:t>
            </a:r>
            <a:r>
              <a:rPr lang="en-US" altLang="zh-CN" sz="2700" dirty="0">
                <a:sym typeface="+mn-ea"/>
              </a:rPr>
              <a:t>CGI</a:t>
            </a:r>
            <a:endParaRPr lang="zh-CN" altLang="en-US" sz="2700" dirty="0">
              <a:sym typeface="+mn-ea"/>
            </a:endParaRPr>
          </a:p>
        </p:txBody>
      </p:sp>
      <p:cxnSp>
        <p:nvCxnSpPr>
          <p:cNvPr id="73" name="直接连接符 30">
            <a:extLst>
              <a:ext uri="{FF2B5EF4-FFF2-40B4-BE49-F238E27FC236}">
                <a16:creationId xmlns:a16="http://schemas.microsoft.com/office/drawing/2014/main" id="{31BD8288-03E0-9F48-AD13-6459AD7EA037}"/>
              </a:ext>
            </a:extLst>
          </p:cNvPr>
          <p:cNvCxnSpPr>
            <a:cxnSpLocks/>
          </p:cNvCxnSpPr>
          <p:nvPr/>
        </p:nvCxnSpPr>
        <p:spPr>
          <a:xfrm>
            <a:off x="2807006" y="6243435"/>
            <a:ext cx="12119216" cy="0"/>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sp>
        <p:nvSpPr>
          <p:cNvPr id="76" name="圆柱形 57">
            <a:extLst>
              <a:ext uri="{FF2B5EF4-FFF2-40B4-BE49-F238E27FC236}">
                <a16:creationId xmlns:a16="http://schemas.microsoft.com/office/drawing/2014/main" id="{B541227A-E90D-6143-A36F-E4809E329C5B}"/>
              </a:ext>
            </a:extLst>
          </p:cNvPr>
          <p:cNvSpPr/>
          <p:nvPr/>
        </p:nvSpPr>
        <p:spPr>
          <a:xfrm>
            <a:off x="5666665" y="7000808"/>
            <a:ext cx="2442924"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mn-ea"/>
              </a:rPr>
              <a:t>专辑</a:t>
            </a:r>
          </a:p>
        </p:txBody>
      </p:sp>
      <p:sp>
        <p:nvSpPr>
          <p:cNvPr id="77" name="圆柱形 58">
            <a:extLst>
              <a:ext uri="{FF2B5EF4-FFF2-40B4-BE49-F238E27FC236}">
                <a16:creationId xmlns:a16="http://schemas.microsoft.com/office/drawing/2014/main" id="{6F3F2CA8-4718-9548-8E62-048C587C265E}"/>
              </a:ext>
            </a:extLst>
          </p:cNvPr>
          <p:cNvSpPr/>
          <p:nvPr/>
        </p:nvSpPr>
        <p:spPr>
          <a:xfrm>
            <a:off x="8633657" y="7047013"/>
            <a:ext cx="2344192"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mn-ea"/>
              </a:rPr>
              <a:t>栏目</a:t>
            </a:r>
          </a:p>
        </p:txBody>
      </p:sp>
      <p:sp>
        <p:nvSpPr>
          <p:cNvPr id="79" name="圆角矩形 3">
            <a:extLst>
              <a:ext uri="{FF2B5EF4-FFF2-40B4-BE49-F238E27FC236}">
                <a16:creationId xmlns:a16="http://schemas.microsoft.com/office/drawing/2014/main" id="{C84989E5-39E3-9F47-8747-2FFF061C0394}"/>
              </a:ext>
            </a:extLst>
          </p:cNvPr>
          <p:cNvSpPr/>
          <p:nvPr/>
        </p:nvSpPr>
        <p:spPr>
          <a:xfrm>
            <a:off x="5656572" y="4956111"/>
            <a:ext cx="2477087"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专辑逻辑</a:t>
            </a:r>
            <a:r>
              <a:rPr lang="en-US" altLang="zh-CN" sz="2700" dirty="0">
                <a:sym typeface="+mn-ea"/>
              </a:rPr>
              <a:t>CGI</a:t>
            </a:r>
            <a:endParaRPr lang="zh-CN" altLang="en-US" sz="2700" dirty="0">
              <a:sym typeface="+mn-ea"/>
            </a:endParaRPr>
          </a:p>
        </p:txBody>
      </p:sp>
      <p:cxnSp>
        <p:nvCxnSpPr>
          <p:cNvPr id="80" name="直线箭头连接符 79">
            <a:extLst>
              <a:ext uri="{FF2B5EF4-FFF2-40B4-BE49-F238E27FC236}">
                <a16:creationId xmlns:a16="http://schemas.microsoft.com/office/drawing/2014/main" id="{7FE9CF37-86F0-0145-B0D0-7F237835F15B}"/>
              </a:ext>
            </a:extLst>
          </p:cNvPr>
          <p:cNvCxnSpPr/>
          <p:nvPr/>
        </p:nvCxnSpPr>
        <p:spPr>
          <a:xfrm>
            <a:off x="6216174" y="3515730"/>
            <a:ext cx="0" cy="716000"/>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81" name="直线箭头连接符 80">
            <a:extLst>
              <a:ext uri="{FF2B5EF4-FFF2-40B4-BE49-F238E27FC236}">
                <a16:creationId xmlns:a16="http://schemas.microsoft.com/office/drawing/2014/main" id="{198C434C-0ADB-4543-917A-5867AF172CA5}"/>
              </a:ext>
            </a:extLst>
          </p:cNvPr>
          <p:cNvCxnSpPr>
            <a:cxnSpLocks/>
            <a:stCxn id="79" idx="2"/>
          </p:cNvCxnSpPr>
          <p:nvPr/>
        </p:nvCxnSpPr>
        <p:spPr>
          <a:xfrm>
            <a:off x="6895116" y="5749861"/>
            <a:ext cx="404189" cy="716000"/>
          </a:xfrm>
          <a:prstGeom prst="straightConnector1">
            <a:avLst/>
          </a:prstGeom>
          <a:noFill/>
          <a:ln w="254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82" name="圆柱形 57">
            <a:extLst>
              <a:ext uri="{FF2B5EF4-FFF2-40B4-BE49-F238E27FC236}">
                <a16:creationId xmlns:a16="http://schemas.microsoft.com/office/drawing/2014/main" id="{40B59416-CD88-8F40-A048-BCBA755D1EC7}"/>
              </a:ext>
            </a:extLst>
          </p:cNvPr>
          <p:cNvSpPr/>
          <p:nvPr/>
        </p:nvSpPr>
        <p:spPr>
          <a:xfrm>
            <a:off x="2807006" y="7022086"/>
            <a:ext cx="2454494"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mn-ea"/>
              </a:rPr>
              <a:t>视频</a:t>
            </a:r>
          </a:p>
        </p:txBody>
      </p:sp>
      <p:sp>
        <p:nvSpPr>
          <p:cNvPr id="83" name="圆柱形 58">
            <a:extLst>
              <a:ext uri="{FF2B5EF4-FFF2-40B4-BE49-F238E27FC236}">
                <a16:creationId xmlns:a16="http://schemas.microsoft.com/office/drawing/2014/main" id="{CD2F5A5C-73C3-7644-9C86-063F74027B4B}"/>
              </a:ext>
            </a:extLst>
          </p:cNvPr>
          <p:cNvSpPr/>
          <p:nvPr/>
        </p:nvSpPr>
        <p:spPr>
          <a:xfrm>
            <a:off x="11552305" y="7028891"/>
            <a:ext cx="2096648" cy="1178560"/>
          </a:xfrm>
          <a:prstGeom prst="can">
            <a:avLst/>
          </a:prstGeom>
          <a:solidFill>
            <a:schemeClr val="bg1">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mn-ea"/>
              </a:rPr>
              <a:t>xxx</a:t>
            </a:r>
            <a:endParaRPr lang="zh-CN" altLang="en-US" sz="2800" dirty="0">
              <a:solidFill>
                <a:srgbClr val="000000"/>
              </a:solidFill>
              <a:latin typeface="微软雅黑" charset="0"/>
              <a:ea typeface="微软雅黑" charset="0"/>
              <a:sym typeface="+mn-ea"/>
            </a:endParaRPr>
          </a:p>
        </p:txBody>
      </p:sp>
      <p:sp>
        <p:nvSpPr>
          <p:cNvPr id="113" name="圆角矩形 3">
            <a:extLst>
              <a:ext uri="{FF2B5EF4-FFF2-40B4-BE49-F238E27FC236}">
                <a16:creationId xmlns:a16="http://schemas.microsoft.com/office/drawing/2014/main" id="{A8AD1328-465C-B04C-8A80-E4C131157B16}"/>
              </a:ext>
            </a:extLst>
          </p:cNvPr>
          <p:cNvSpPr/>
          <p:nvPr/>
        </p:nvSpPr>
        <p:spPr>
          <a:xfrm>
            <a:off x="11467213" y="4956111"/>
            <a:ext cx="2229866"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a:t>……</a:t>
            </a:r>
            <a:endParaRPr lang="zh-CN" altLang="en-US" sz="2700" dirty="0"/>
          </a:p>
        </p:txBody>
      </p:sp>
      <p:cxnSp>
        <p:nvCxnSpPr>
          <p:cNvPr id="115" name="直线箭头连接符 114">
            <a:extLst>
              <a:ext uri="{FF2B5EF4-FFF2-40B4-BE49-F238E27FC236}">
                <a16:creationId xmlns:a16="http://schemas.microsoft.com/office/drawing/2014/main" id="{B0E355DD-205B-254E-B465-00C426E7EBD3}"/>
              </a:ext>
            </a:extLst>
          </p:cNvPr>
          <p:cNvCxnSpPr>
            <a:cxnSpLocks/>
          </p:cNvCxnSpPr>
          <p:nvPr/>
        </p:nvCxnSpPr>
        <p:spPr>
          <a:xfrm flipV="1">
            <a:off x="17615198" y="3547846"/>
            <a:ext cx="0" cy="716693"/>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sp>
        <p:nvSpPr>
          <p:cNvPr id="117" name="圆角矩形 3">
            <a:extLst>
              <a:ext uri="{FF2B5EF4-FFF2-40B4-BE49-F238E27FC236}">
                <a16:creationId xmlns:a16="http://schemas.microsoft.com/office/drawing/2014/main" id="{3F1B01C7-CC5D-114A-AAB9-F4A66808B892}"/>
              </a:ext>
            </a:extLst>
          </p:cNvPr>
          <p:cNvSpPr/>
          <p:nvPr/>
        </p:nvSpPr>
        <p:spPr>
          <a:xfrm>
            <a:off x="8548888" y="4956111"/>
            <a:ext cx="2477087"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栏目逻辑</a:t>
            </a:r>
            <a:r>
              <a:rPr lang="en-US" altLang="zh-CN" sz="2700" dirty="0">
                <a:sym typeface="+mn-ea"/>
              </a:rPr>
              <a:t>CGI</a:t>
            </a:r>
            <a:endParaRPr lang="zh-CN" altLang="en-US" sz="2700" dirty="0">
              <a:sym typeface="+mn-ea"/>
            </a:endParaRPr>
          </a:p>
        </p:txBody>
      </p:sp>
      <p:sp>
        <p:nvSpPr>
          <p:cNvPr id="119" name="矩形 118">
            <a:extLst>
              <a:ext uri="{FF2B5EF4-FFF2-40B4-BE49-F238E27FC236}">
                <a16:creationId xmlns:a16="http://schemas.microsoft.com/office/drawing/2014/main" id="{50B73A55-286A-D54F-ADB0-810FD1F421EB}"/>
              </a:ext>
            </a:extLst>
          </p:cNvPr>
          <p:cNvSpPr/>
          <p:nvPr/>
        </p:nvSpPr>
        <p:spPr>
          <a:xfrm>
            <a:off x="2810969" y="2672098"/>
            <a:ext cx="2297341"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星海管理台</a:t>
            </a:r>
          </a:p>
        </p:txBody>
      </p:sp>
      <p:sp>
        <p:nvSpPr>
          <p:cNvPr id="121" name="矩形 120">
            <a:extLst>
              <a:ext uri="{FF2B5EF4-FFF2-40B4-BE49-F238E27FC236}">
                <a16:creationId xmlns:a16="http://schemas.microsoft.com/office/drawing/2014/main" id="{6BD2B4D6-99FC-E64E-A6D7-3E2CCD612A32}"/>
              </a:ext>
            </a:extLst>
          </p:cNvPr>
          <p:cNvSpPr/>
          <p:nvPr/>
        </p:nvSpPr>
        <p:spPr>
          <a:xfrm>
            <a:off x="12697246" y="2672098"/>
            <a:ext cx="2228976"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第三方调用</a:t>
            </a:r>
          </a:p>
        </p:txBody>
      </p:sp>
      <p:sp>
        <p:nvSpPr>
          <p:cNvPr id="123" name="矩形 122">
            <a:extLst>
              <a:ext uri="{FF2B5EF4-FFF2-40B4-BE49-F238E27FC236}">
                <a16:creationId xmlns:a16="http://schemas.microsoft.com/office/drawing/2014/main" id="{6932CA06-DDF6-8F4D-8246-6EE8387DC357}"/>
              </a:ext>
            </a:extLst>
          </p:cNvPr>
          <p:cNvSpPr/>
          <p:nvPr/>
        </p:nvSpPr>
        <p:spPr>
          <a:xfrm>
            <a:off x="5261504" y="2672098"/>
            <a:ext cx="1909341"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外包上传</a:t>
            </a:r>
          </a:p>
        </p:txBody>
      </p:sp>
      <p:sp>
        <p:nvSpPr>
          <p:cNvPr id="124" name="矩形 123">
            <a:extLst>
              <a:ext uri="{FF2B5EF4-FFF2-40B4-BE49-F238E27FC236}">
                <a16:creationId xmlns:a16="http://schemas.microsoft.com/office/drawing/2014/main" id="{37473410-7E96-B148-A2C3-C45E5C6097C5}"/>
              </a:ext>
            </a:extLst>
          </p:cNvPr>
          <p:cNvSpPr/>
          <p:nvPr/>
        </p:nvSpPr>
        <p:spPr>
          <a:xfrm>
            <a:off x="7305213" y="2672098"/>
            <a:ext cx="1532514"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标准化</a:t>
            </a:r>
          </a:p>
        </p:txBody>
      </p:sp>
      <p:sp>
        <p:nvSpPr>
          <p:cNvPr id="125" name="矩形 124">
            <a:extLst>
              <a:ext uri="{FF2B5EF4-FFF2-40B4-BE49-F238E27FC236}">
                <a16:creationId xmlns:a16="http://schemas.microsoft.com/office/drawing/2014/main" id="{F856EB94-D999-BC4C-8F65-EA52E67016E7}"/>
              </a:ext>
            </a:extLst>
          </p:cNvPr>
          <p:cNvSpPr/>
          <p:nvPr/>
        </p:nvSpPr>
        <p:spPr>
          <a:xfrm>
            <a:off x="8972095" y="2672098"/>
            <a:ext cx="1916452"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一审火箭</a:t>
            </a:r>
          </a:p>
        </p:txBody>
      </p:sp>
      <p:sp>
        <p:nvSpPr>
          <p:cNvPr id="127" name="矩形 126">
            <a:extLst>
              <a:ext uri="{FF2B5EF4-FFF2-40B4-BE49-F238E27FC236}">
                <a16:creationId xmlns:a16="http://schemas.microsoft.com/office/drawing/2014/main" id="{3D4CA513-259D-114B-B029-7FCACD2B6273}"/>
              </a:ext>
            </a:extLst>
          </p:cNvPr>
          <p:cNvSpPr/>
          <p:nvPr/>
        </p:nvSpPr>
        <p:spPr>
          <a:xfrm>
            <a:off x="11022915" y="2672098"/>
            <a:ext cx="1539962"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企鹅号</a:t>
            </a:r>
          </a:p>
        </p:txBody>
      </p:sp>
      <p:sp>
        <p:nvSpPr>
          <p:cNvPr id="131" name="矩形 130">
            <a:extLst>
              <a:ext uri="{FF2B5EF4-FFF2-40B4-BE49-F238E27FC236}">
                <a16:creationId xmlns:a16="http://schemas.microsoft.com/office/drawing/2014/main" id="{21B89DFF-8A54-7B4F-94D8-E8E8051CB479}"/>
              </a:ext>
            </a:extLst>
          </p:cNvPr>
          <p:cNvSpPr/>
          <p:nvPr/>
        </p:nvSpPr>
        <p:spPr>
          <a:xfrm>
            <a:off x="17744711" y="5049507"/>
            <a:ext cx="2228976" cy="716693"/>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UNION</a:t>
            </a:r>
            <a:endParaRPr lang="zh-CN" altLang="en-US" sz="2800" dirty="0">
              <a:solidFill>
                <a:srgbClr val="000000"/>
              </a:solidFill>
              <a:latin typeface="微软雅黑" charset="0"/>
              <a:ea typeface="微软雅黑" charset="0"/>
              <a:sym typeface="Helvetica Neue Medium"/>
            </a:endParaRPr>
          </a:p>
        </p:txBody>
      </p:sp>
      <p:sp>
        <p:nvSpPr>
          <p:cNvPr id="133" name="矩形 132">
            <a:extLst>
              <a:ext uri="{FF2B5EF4-FFF2-40B4-BE49-F238E27FC236}">
                <a16:creationId xmlns:a16="http://schemas.microsoft.com/office/drawing/2014/main" id="{D4C59F74-860B-E84E-B219-F729793BD7B4}"/>
              </a:ext>
            </a:extLst>
          </p:cNvPr>
          <p:cNvSpPr/>
          <p:nvPr/>
        </p:nvSpPr>
        <p:spPr>
          <a:xfrm>
            <a:off x="17744711" y="5986708"/>
            <a:ext cx="222897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TDW</a:t>
            </a:r>
            <a:endParaRPr lang="zh-CN" altLang="en-US" sz="2800" dirty="0">
              <a:solidFill>
                <a:srgbClr val="000000"/>
              </a:solidFill>
              <a:latin typeface="微软雅黑" charset="0"/>
              <a:ea typeface="微软雅黑" charset="0"/>
              <a:sym typeface="Helvetica Neue Medium"/>
            </a:endParaRPr>
          </a:p>
        </p:txBody>
      </p:sp>
      <p:sp>
        <p:nvSpPr>
          <p:cNvPr id="135" name="矩形 134">
            <a:extLst>
              <a:ext uri="{FF2B5EF4-FFF2-40B4-BE49-F238E27FC236}">
                <a16:creationId xmlns:a16="http://schemas.microsoft.com/office/drawing/2014/main" id="{CD52305E-D794-3A4F-8C09-56451988A167}"/>
              </a:ext>
            </a:extLst>
          </p:cNvPr>
          <p:cNvSpPr/>
          <p:nvPr/>
        </p:nvSpPr>
        <p:spPr>
          <a:xfrm>
            <a:off x="17740512" y="7862900"/>
            <a:ext cx="2228976" cy="761604"/>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订阅方 </a:t>
            </a:r>
            <a:r>
              <a:rPr lang="en-US" altLang="zh-CN" sz="2800" dirty="0">
                <a:solidFill>
                  <a:srgbClr val="000000"/>
                </a:solidFill>
                <a:latin typeface="微软雅黑" charset="0"/>
                <a:ea typeface="微软雅黑" charset="0"/>
                <a:sym typeface="Helvetica Neue Medium"/>
              </a:rPr>
              <a:t>CGI</a:t>
            </a:r>
            <a:endParaRPr lang="zh-CN" altLang="en-US" sz="2800" dirty="0">
              <a:solidFill>
                <a:srgbClr val="000000"/>
              </a:solidFill>
              <a:latin typeface="微软雅黑" charset="0"/>
              <a:ea typeface="微软雅黑" charset="0"/>
              <a:sym typeface="Helvetica Neue Medium"/>
            </a:endParaRPr>
          </a:p>
        </p:txBody>
      </p:sp>
      <p:sp>
        <p:nvSpPr>
          <p:cNvPr id="137" name="矩形 136">
            <a:extLst>
              <a:ext uri="{FF2B5EF4-FFF2-40B4-BE49-F238E27FC236}">
                <a16:creationId xmlns:a16="http://schemas.microsoft.com/office/drawing/2014/main" id="{CEC68AE1-E256-8F48-B58A-7084226D5298}"/>
              </a:ext>
            </a:extLst>
          </p:cNvPr>
          <p:cNvSpPr/>
          <p:nvPr/>
        </p:nvSpPr>
        <p:spPr>
          <a:xfrm>
            <a:off x="17744711" y="6923908"/>
            <a:ext cx="2228976" cy="684501"/>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ES</a:t>
            </a:r>
            <a:endParaRPr lang="zh-CN" altLang="en-US" sz="2800" dirty="0">
              <a:solidFill>
                <a:srgbClr val="000000"/>
              </a:solidFill>
              <a:latin typeface="微软雅黑" charset="0"/>
              <a:ea typeface="微软雅黑" charset="0"/>
              <a:sym typeface="Helvetica Neue Medium"/>
            </a:endParaRPr>
          </a:p>
        </p:txBody>
      </p:sp>
      <p:cxnSp>
        <p:nvCxnSpPr>
          <p:cNvPr id="145" name="直接连接符 32">
            <a:extLst>
              <a:ext uri="{FF2B5EF4-FFF2-40B4-BE49-F238E27FC236}">
                <a16:creationId xmlns:a16="http://schemas.microsoft.com/office/drawing/2014/main" id="{7B04C0EF-E649-8241-9ABD-DDE3BE7B7730}"/>
              </a:ext>
            </a:extLst>
          </p:cNvPr>
          <p:cNvCxnSpPr>
            <a:cxnSpLocks/>
          </p:cNvCxnSpPr>
          <p:nvPr/>
        </p:nvCxnSpPr>
        <p:spPr>
          <a:xfrm flipV="1">
            <a:off x="2807006" y="4231730"/>
            <a:ext cx="12119216" cy="30991"/>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sp>
        <p:nvSpPr>
          <p:cNvPr id="146" name="矩形 145">
            <a:extLst>
              <a:ext uri="{FF2B5EF4-FFF2-40B4-BE49-F238E27FC236}">
                <a16:creationId xmlns:a16="http://schemas.microsoft.com/office/drawing/2014/main" id="{51464F4F-DBE2-3045-AE14-D266DD34B249}"/>
              </a:ext>
            </a:extLst>
          </p:cNvPr>
          <p:cNvSpPr/>
          <p:nvPr/>
        </p:nvSpPr>
        <p:spPr>
          <a:xfrm>
            <a:off x="16980900" y="2683248"/>
            <a:ext cx="1239774"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推荐</a:t>
            </a:r>
          </a:p>
        </p:txBody>
      </p:sp>
      <p:sp>
        <p:nvSpPr>
          <p:cNvPr id="147" name="矩形 146">
            <a:extLst>
              <a:ext uri="{FF2B5EF4-FFF2-40B4-BE49-F238E27FC236}">
                <a16:creationId xmlns:a16="http://schemas.microsoft.com/office/drawing/2014/main" id="{C00E6EA5-FBDD-EC4C-A338-ABC48DFE76A7}"/>
              </a:ext>
            </a:extLst>
          </p:cNvPr>
          <p:cNvSpPr/>
          <p:nvPr/>
        </p:nvSpPr>
        <p:spPr>
          <a:xfrm>
            <a:off x="18344948" y="2683248"/>
            <a:ext cx="1239773"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APP</a:t>
            </a:r>
            <a:endParaRPr lang="zh-CN" altLang="en-US" sz="2800" dirty="0">
              <a:solidFill>
                <a:srgbClr val="000000"/>
              </a:solidFill>
              <a:latin typeface="微软雅黑" charset="0"/>
              <a:ea typeface="微软雅黑" charset="0"/>
              <a:sym typeface="Helvetica Neue Medium"/>
            </a:endParaRPr>
          </a:p>
        </p:txBody>
      </p:sp>
      <p:sp>
        <p:nvSpPr>
          <p:cNvPr id="148" name="矩形 147">
            <a:extLst>
              <a:ext uri="{FF2B5EF4-FFF2-40B4-BE49-F238E27FC236}">
                <a16:creationId xmlns:a16="http://schemas.microsoft.com/office/drawing/2014/main" id="{5769F848-6269-2846-8CCE-208D36B51A26}"/>
              </a:ext>
            </a:extLst>
          </p:cNvPr>
          <p:cNvSpPr/>
          <p:nvPr/>
        </p:nvSpPr>
        <p:spPr>
          <a:xfrm>
            <a:off x="19708994" y="2704910"/>
            <a:ext cx="1037870"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b="1" dirty="0">
                <a:solidFill>
                  <a:srgbClr val="000000"/>
                </a:solidFill>
                <a:latin typeface="微软雅黑" charset="0"/>
                <a:ea typeface="微软雅黑" charset="0"/>
                <a:sym typeface="Helvetica Neue Medium"/>
              </a:rPr>
              <a:t>…</a:t>
            </a:r>
            <a:endParaRPr lang="zh-CN" altLang="en-US" sz="2800" b="1" dirty="0">
              <a:solidFill>
                <a:srgbClr val="000000"/>
              </a:solidFill>
              <a:latin typeface="微软雅黑" charset="0"/>
              <a:ea typeface="微软雅黑" charset="0"/>
              <a:sym typeface="Helvetica Neue Medium"/>
            </a:endParaRPr>
          </a:p>
        </p:txBody>
      </p:sp>
      <p:cxnSp>
        <p:nvCxnSpPr>
          <p:cNvPr id="153" name="直线箭头连接符 152">
            <a:extLst>
              <a:ext uri="{FF2B5EF4-FFF2-40B4-BE49-F238E27FC236}">
                <a16:creationId xmlns:a16="http://schemas.microsoft.com/office/drawing/2014/main" id="{8A8F860A-3685-D744-97E4-1CFB66A241D4}"/>
              </a:ext>
            </a:extLst>
          </p:cNvPr>
          <p:cNvCxnSpPr>
            <a:cxnSpLocks/>
          </p:cNvCxnSpPr>
          <p:nvPr/>
        </p:nvCxnSpPr>
        <p:spPr>
          <a:xfrm>
            <a:off x="3959639" y="3515730"/>
            <a:ext cx="0" cy="680517"/>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54" name="直线箭头连接符 153">
            <a:extLst>
              <a:ext uri="{FF2B5EF4-FFF2-40B4-BE49-F238E27FC236}">
                <a16:creationId xmlns:a16="http://schemas.microsoft.com/office/drawing/2014/main" id="{3996BB30-02A7-2B45-AB36-D4DF307DA1E7}"/>
              </a:ext>
            </a:extLst>
          </p:cNvPr>
          <p:cNvCxnSpPr>
            <a:cxnSpLocks/>
          </p:cNvCxnSpPr>
          <p:nvPr/>
        </p:nvCxnSpPr>
        <p:spPr>
          <a:xfrm>
            <a:off x="9930321" y="3595963"/>
            <a:ext cx="0" cy="716000"/>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55" name="直线箭头连接符 154">
            <a:extLst>
              <a:ext uri="{FF2B5EF4-FFF2-40B4-BE49-F238E27FC236}">
                <a16:creationId xmlns:a16="http://schemas.microsoft.com/office/drawing/2014/main" id="{E3BBE3D7-B35B-4740-881C-9DC73F82C27E}"/>
              </a:ext>
            </a:extLst>
          </p:cNvPr>
          <p:cNvCxnSpPr>
            <a:cxnSpLocks/>
          </p:cNvCxnSpPr>
          <p:nvPr/>
        </p:nvCxnSpPr>
        <p:spPr>
          <a:xfrm>
            <a:off x="11763248" y="3600080"/>
            <a:ext cx="0" cy="716000"/>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56" name="直线箭头连接符 155">
            <a:extLst>
              <a:ext uri="{FF2B5EF4-FFF2-40B4-BE49-F238E27FC236}">
                <a16:creationId xmlns:a16="http://schemas.microsoft.com/office/drawing/2014/main" id="{1BD8F402-C745-4244-B8D4-88D46333A63B}"/>
              </a:ext>
            </a:extLst>
          </p:cNvPr>
          <p:cNvCxnSpPr>
            <a:cxnSpLocks/>
          </p:cNvCxnSpPr>
          <p:nvPr/>
        </p:nvCxnSpPr>
        <p:spPr>
          <a:xfrm>
            <a:off x="8071470" y="3595963"/>
            <a:ext cx="0" cy="680517"/>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57" name="直线箭头连接符 156">
            <a:extLst>
              <a:ext uri="{FF2B5EF4-FFF2-40B4-BE49-F238E27FC236}">
                <a16:creationId xmlns:a16="http://schemas.microsoft.com/office/drawing/2014/main" id="{BAA4B040-3348-BB4C-B9ED-A80545DEA6C4}"/>
              </a:ext>
            </a:extLst>
          </p:cNvPr>
          <p:cNvCxnSpPr>
            <a:cxnSpLocks/>
          </p:cNvCxnSpPr>
          <p:nvPr/>
        </p:nvCxnSpPr>
        <p:spPr>
          <a:xfrm>
            <a:off x="13811734" y="3600641"/>
            <a:ext cx="0" cy="680517"/>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59" name="直线箭头连接符 158">
            <a:extLst>
              <a:ext uri="{FF2B5EF4-FFF2-40B4-BE49-F238E27FC236}">
                <a16:creationId xmlns:a16="http://schemas.microsoft.com/office/drawing/2014/main" id="{56E6E73E-B4C5-3D4E-AF4A-0CAC3BCC4558}"/>
              </a:ext>
            </a:extLst>
          </p:cNvPr>
          <p:cNvCxnSpPr>
            <a:cxnSpLocks/>
            <a:stCxn id="72" idx="2"/>
            <a:endCxn id="82" idx="1"/>
          </p:cNvCxnSpPr>
          <p:nvPr/>
        </p:nvCxnSpPr>
        <p:spPr>
          <a:xfrm flipH="1">
            <a:off x="4034253" y="5773924"/>
            <a:ext cx="3286" cy="1248162"/>
          </a:xfrm>
          <a:prstGeom prst="straightConnector1">
            <a:avLst/>
          </a:prstGeom>
          <a:noFill/>
          <a:ln w="38100" cap="flat">
            <a:solidFill>
              <a:schemeClr val="tx2">
                <a:lumMod val="50000"/>
              </a:schemeClr>
            </a:solidFill>
            <a:prstDash val="solid"/>
            <a:miter lim="400000"/>
            <a:headEnd type="stealth" w="lg" len="med"/>
            <a:tailEnd type="stealth" w="lg" len="lg"/>
          </a:ln>
          <a:effectLst/>
          <a:sp3d/>
        </p:spPr>
        <p:style>
          <a:lnRef idx="0">
            <a:scrgbClr r="0" g="0" b="0"/>
          </a:lnRef>
          <a:fillRef idx="0">
            <a:scrgbClr r="0" g="0" b="0"/>
          </a:fillRef>
          <a:effectRef idx="0">
            <a:scrgbClr r="0" g="0" b="0"/>
          </a:effectRef>
          <a:fontRef idx="none"/>
        </p:style>
      </p:cxnSp>
      <p:cxnSp>
        <p:nvCxnSpPr>
          <p:cNvPr id="160" name="直线箭头连接符 159">
            <a:extLst>
              <a:ext uri="{FF2B5EF4-FFF2-40B4-BE49-F238E27FC236}">
                <a16:creationId xmlns:a16="http://schemas.microsoft.com/office/drawing/2014/main" id="{B0A4FF1A-7F32-624E-831B-A54C68F739F7}"/>
              </a:ext>
            </a:extLst>
          </p:cNvPr>
          <p:cNvCxnSpPr>
            <a:cxnSpLocks/>
            <a:stCxn id="79" idx="2"/>
            <a:endCxn id="76" idx="1"/>
          </p:cNvCxnSpPr>
          <p:nvPr/>
        </p:nvCxnSpPr>
        <p:spPr>
          <a:xfrm flipH="1">
            <a:off x="6888127" y="5749861"/>
            <a:ext cx="6989" cy="1250947"/>
          </a:xfrm>
          <a:prstGeom prst="straightConnector1">
            <a:avLst/>
          </a:prstGeom>
          <a:noFill/>
          <a:ln w="38100" cap="flat">
            <a:solidFill>
              <a:schemeClr val="tx2">
                <a:lumMod val="50000"/>
              </a:schemeClr>
            </a:solidFill>
            <a:prstDash val="solid"/>
            <a:miter lim="400000"/>
            <a:headEnd type="stealth" w="lg" len="med"/>
            <a:tailEnd type="stealth" w="lg" len="lg"/>
          </a:ln>
          <a:effectLst/>
          <a:sp3d/>
        </p:spPr>
        <p:style>
          <a:lnRef idx="0">
            <a:scrgbClr r="0" g="0" b="0"/>
          </a:lnRef>
          <a:fillRef idx="0">
            <a:scrgbClr r="0" g="0" b="0"/>
          </a:fillRef>
          <a:effectRef idx="0">
            <a:scrgbClr r="0" g="0" b="0"/>
          </a:effectRef>
          <a:fontRef idx="none"/>
        </p:style>
      </p:cxnSp>
      <p:cxnSp>
        <p:nvCxnSpPr>
          <p:cNvPr id="161" name="直线箭头连接符 160">
            <a:extLst>
              <a:ext uri="{FF2B5EF4-FFF2-40B4-BE49-F238E27FC236}">
                <a16:creationId xmlns:a16="http://schemas.microsoft.com/office/drawing/2014/main" id="{620AF026-349D-7941-9327-2CB7AEBB148B}"/>
              </a:ext>
            </a:extLst>
          </p:cNvPr>
          <p:cNvCxnSpPr>
            <a:cxnSpLocks/>
            <a:endCxn id="77" idx="1"/>
          </p:cNvCxnSpPr>
          <p:nvPr/>
        </p:nvCxnSpPr>
        <p:spPr>
          <a:xfrm>
            <a:off x="9805753" y="5741572"/>
            <a:ext cx="0" cy="1305441"/>
          </a:xfrm>
          <a:prstGeom prst="straightConnector1">
            <a:avLst/>
          </a:prstGeom>
          <a:noFill/>
          <a:ln w="38100" cap="flat">
            <a:solidFill>
              <a:schemeClr val="tx2">
                <a:lumMod val="50000"/>
              </a:schemeClr>
            </a:solidFill>
            <a:prstDash val="solid"/>
            <a:miter lim="400000"/>
            <a:headEnd type="stealth" w="lg" len="med"/>
            <a:tailEnd type="stealth" w="lg" len="lg"/>
          </a:ln>
          <a:effectLst/>
          <a:sp3d/>
        </p:spPr>
        <p:style>
          <a:lnRef idx="0">
            <a:scrgbClr r="0" g="0" b="0"/>
          </a:lnRef>
          <a:fillRef idx="0">
            <a:scrgbClr r="0" g="0" b="0"/>
          </a:fillRef>
          <a:effectRef idx="0">
            <a:scrgbClr r="0" g="0" b="0"/>
          </a:effectRef>
          <a:fontRef idx="none"/>
        </p:style>
      </p:cxnSp>
      <p:cxnSp>
        <p:nvCxnSpPr>
          <p:cNvPr id="162" name="直线箭头连接符 161">
            <a:extLst>
              <a:ext uri="{FF2B5EF4-FFF2-40B4-BE49-F238E27FC236}">
                <a16:creationId xmlns:a16="http://schemas.microsoft.com/office/drawing/2014/main" id="{8F8DF6D1-EBDA-F044-931A-F8EDD76E2831}"/>
              </a:ext>
            </a:extLst>
          </p:cNvPr>
          <p:cNvCxnSpPr>
            <a:cxnSpLocks/>
            <a:stCxn id="113" idx="2"/>
            <a:endCxn id="83" idx="1"/>
          </p:cNvCxnSpPr>
          <p:nvPr/>
        </p:nvCxnSpPr>
        <p:spPr>
          <a:xfrm>
            <a:off x="12582146" y="5749861"/>
            <a:ext cx="18483" cy="1279030"/>
          </a:xfrm>
          <a:prstGeom prst="straightConnector1">
            <a:avLst/>
          </a:prstGeom>
          <a:noFill/>
          <a:ln w="38100" cap="flat">
            <a:solidFill>
              <a:schemeClr val="tx2">
                <a:lumMod val="50000"/>
              </a:schemeClr>
            </a:solidFill>
            <a:prstDash val="solid"/>
            <a:miter lim="400000"/>
            <a:headEnd type="stealth" w="lg" len="med"/>
            <a:tailEnd type="stealth" w="lg" len="lg"/>
          </a:ln>
          <a:effectLst/>
          <a:sp3d/>
        </p:spPr>
        <p:style>
          <a:lnRef idx="0">
            <a:scrgbClr r="0" g="0" b="0"/>
          </a:lnRef>
          <a:fillRef idx="0">
            <a:scrgbClr r="0" g="0" b="0"/>
          </a:fillRef>
          <a:effectRef idx="0">
            <a:scrgbClr r="0" g="0" b="0"/>
          </a:effectRef>
          <a:fontRef idx="none"/>
        </p:style>
      </p:cxnSp>
      <p:cxnSp>
        <p:nvCxnSpPr>
          <p:cNvPr id="166" name="直线箭头连接符 165">
            <a:extLst>
              <a:ext uri="{FF2B5EF4-FFF2-40B4-BE49-F238E27FC236}">
                <a16:creationId xmlns:a16="http://schemas.microsoft.com/office/drawing/2014/main" id="{412B2A54-BDAA-A543-BF4C-A6F296B5EE9D}"/>
              </a:ext>
            </a:extLst>
          </p:cNvPr>
          <p:cNvCxnSpPr>
            <a:cxnSpLocks/>
          </p:cNvCxnSpPr>
          <p:nvPr/>
        </p:nvCxnSpPr>
        <p:spPr>
          <a:xfrm flipV="1">
            <a:off x="18929133" y="3578651"/>
            <a:ext cx="0" cy="716693"/>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67" name="直线箭头连接符 166">
            <a:extLst>
              <a:ext uri="{FF2B5EF4-FFF2-40B4-BE49-F238E27FC236}">
                <a16:creationId xmlns:a16="http://schemas.microsoft.com/office/drawing/2014/main" id="{1D99C5AD-5353-4E4F-A7AD-6F1789E28BDD}"/>
              </a:ext>
            </a:extLst>
          </p:cNvPr>
          <p:cNvCxnSpPr>
            <a:cxnSpLocks/>
          </p:cNvCxnSpPr>
          <p:nvPr/>
        </p:nvCxnSpPr>
        <p:spPr>
          <a:xfrm flipV="1">
            <a:off x="20218355" y="3600359"/>
            <a:ext cx="0" cy="716693"/>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71" name="直接连接符 32">
            <a:extLst>
              <a:ext uri="{FF2B5EF4-FFF2-40B4-BE49-F238E27FC236}">
                <a16:creationId xmlns:a16="http://schemas.microsoft.com/office/drawing/2014/main" id="{233185F4-35C9-CE4F-B651-C2FA10C0E32B}"/>
              </a:ext>
            </a:extLst>
          </p:cNvPr>
          <p:cNvCxnSpPr>
            <a:cxnSpLocks/>
          </p:cNvCxnSpPr>
          <p:nvPr/>
        </p:nvCxnSpPr>
        <p:spPr>
          <a:xfrm>
            <a:off x="16980900" y="4196247"/>
            <a:ext cx="3961571" cy="34980"/>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sp>
        <p:nvSpPr>
          <p:cNvPr id="172" name="矩形 171">
            <a:extLst>
              <a:ext uri="{FF2B5EF4-FFF2-40B4-BE49-F238E27FC236}">
                <a16:creationId xmlns:a16="http://schemas.microsoft.com/office/drawing/2014/main" id="{9BA91E1F-AB04-FD46-A41D-85DA317CC8B1}"/>
              </a:ext>
            </a:extLst>
          </p:cNvPr>
          <p:cNvSpPr/>
          <p:nvPr/>
        </p:nvSpPr>
        <p:spPr>
          <a:xfrm>
            <a:off x="2845151" y="8871309"/>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视频扫表</a:t>
            </a:r>
          </a:p>
        </p:txBody>
      </p:sp>
      <p:sp>
        <p:nvSpPr>
          <p:cNvPr id="173" name="矩形 172">
            <a:extLst>
              <a:ext uri="{FF2B5EF4-FFF2-40B4-BE49-F238E27FC236}">
                <a16:creationId xmlns:a16="http://schemas.microsoft.com/office/drawing/2014/main" id="{4980E078-4762-F84A-9568-43673C09075B}"/>
              </a:ext>
            </a:extLst>
          </p:cNvPr>
          <p:cNvSpPr/>
          <p:nvPr/>
        </p:nvSpPr>
        <p:spPr>
          <a:xfrm>
            <a:off x="5726591" y="8838506"/>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专辑扫表</a:t>
            </a:r>
          </a:p>
        </p:txBody>
      </p:sp>
      <p:sp>
        <p:nvSpPr>
          <p:cNvPr id="174" name="矩形 173">
            <a:extLst>
              <a:ext uri="{FF2B5EF4-FFF2-40B4-BE49-F238E27FC236}">
                <a16:creationId xmlns:a16="http://schemas.microsoft.com/office/drawing/2014/main" id="{A023B914-A22C-3349-8A02-A3196ADC21DF}"/>
              </a:ext>
            </a:extLst>
          </p:cNvPr>
          <p:cNvSpPr/>
          <p:nvPr/>
        </p:nvSpPr>
        <p:spPr>
          <a:xfrm>
            <a:off x="8593895" y="8893687"/>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栏目扫表</a:t>
            </a:r>
          </a:p>
        </p:txBody>
      </p:sp>
      <p:sp>
        <p:nvSpPr>
          <p:cNvPr id="175" name="矩形 174">
            <a:extLst>
              <a:ext uri="{FF2B5EF4-FFF2-40B4-BE49-F238E27FC236}">
                <a16:creationId xmlns:a16="http://schemas.microsoft.com/office/drawing/2014/main" id="{57F88A8F-493F-124B-8B94-C9226A7AE219}"/>
              </a:ext>
            </a:extLst>
          </p:cNvPr>
          <p:cNvSpPr/>
          <p:nvPr/>
        </p:nvSpPr>
        <p:spPr>
          <a:xfrm>
            <a:off x="11552305" y="8869865"/>
            <a:ext cx="2228976" cy="761604"/>
          </a:xfrm>
          <a:prstGeom prst="rect">
            <a:avLst/>
          </a:prstGeom>
          <a:solidFill>
            <a:schemeClr val="accent4">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xxx</a:t>
            </a:r>
            <a:r>
              <a:rPr lang="zh-CN" altLang="en-US" sz="2800" dirty="0">
                <a:solidFill>
                  <a:srgbClr val="000000"/>
                </a:solidFill>
                <a:latin typeface="微软雅黑" charset="0"/>
                <a:ea typeface="微软雅黑" charset="0"/>
                <a:sym typeface="Helvetica Neue Medium"/>
              </a:rPr>
              <a:t>扫表</a:t>
            </a:r>
          </a:p>
        </p:txBody>
      </p:sp>
      <p:sp>
        <p:nvSpPr>
          <p:cNvPr id="176" name="圆角矩形 175">
            <a:extLst>
              <a:ext uri="{FF2B5EF4-FFF2-40B4-BE49-F238E27FC236}">
                <a16:creationId xmlns:a16="http://schemas.microsoft.com/office/drawing/2014/main" id="{3D87F807-0153-FA4C-8C22-32D67FCC4BCA}"/>
              </a:ext>
            </a:extLst>
          </p:cNvPr>
          <p:cNvSpPr/>
          <p:nvPr/>
        </p:nvSpPr>
        <p:spPr>
          <a:xfrm>
            <a:off x="16916190" y="4733411"/>
            <a:ext cx="3830627" cy="4977080"/>
          </a:xfrm>
          <a:prstGeom prst="roundRect">
            <a:avLst/>
          </a:prstGeom>
          <a:no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cxnSp>
        <p:nvCxnSpPr>
          <p:cNvPr id="177" name="肘形连接符 176">
            <a:extLst>
              <a:ext uri="{FF2B5EF4-FFF2-40B4-BE49-F238E27FC236}">
                <a16:creationId xmlns:a16="http://schemas.microsoft.com/office/drawing/2014/main" id="{51B65697-D0AF-474A-9AFF-836DA5837ACD}"/>
              </a:ext>
            </a:extLst>
          </p:cNvPr>
          <p:cNvCxnSpPr>
            <a:cxnSpLocks/>
            <a:stCxn id="172" idx="2"/>
            <a:endCxn id="176" idx="2"/>
          </p:cNvCxnSpPr>
          <p:nvPr/>
        </p:nvCxnSpPr>
        <p:spPr>
          <a:xfrm rot="16200000" flipH="1">
            <a:off x="11356782" y="2235769"/>
            <a:ext cx="77578" cy="14871865"/>
          </a:xfrm>
          <a:prstGeom prst="bentConnector3">
            <a:avLst>
              <a:gd name="adj1" fmla="val 766888"/>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78" name="肘形连接符 177">
            <a:extLst>
              <a:ext uri="{FF2B5EF4-FFF2-40B4-BE49-F238E27FC236}">
                <a16:creationId xmlns:a16="http://schemas.microsoft.com/office/drawing/2014/main" id="{83B97D94-5F8B-1440-A946-CDF6BDAAEA4C}"/>
              </a:ext>
            </a:extLst>
          </p:cNvPr>
          <p:cNvCxnSpPr>
            <a:cxnSpLocks/>
            <a:stCxn id="173" idx="2"/>
            <a:endCxn id="176" idx="2"/>
          </p:cNvCxnSpPr>
          <p:nvPr/>
        </p:nvCxnSpPr>
        <p:spPr>
          <a:xfrm rot="16200000" flipH="1">
            <a:off x="12781101" y="3660087"/>
            <a:ext cx="110381" cy="11990425"/>
          </a:xfrm>
          <a:prstGeom prst="bentConnector3">
            <a:avLst>
              <a:gd name="adj1" fmla="val 546902"/>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79" name="肘形连接符 178">
            <a:extLst>
              <a:ext uri="{FF2B5EF4-FFF2-40B4-BE49-F238E27FC236}">
                <a16:creationId xmlns:a16="http://schemas.microsoft.com/office/drawing/2014/main" id="{92EE68E3-7A9E-C449-8D9E-013D399BD3DA}"/>
              </a:ext>
            </a:extLst>
          </p:cNvPr>
          <p:cNvCxnSpPr>
            <a:cxnSpLocks/>
            <a:stCxn id="175" idx="2"/>
            <a:endCxn id="176" idx="2"/>
          </p:cNvCxnSpPr>
          <p:nvPr/>
        </p:nvCxnSpPr>
        <p:spPr>
          <a:xfrm rot="16200000" flipH="1">
            <a:off x="15709637" y="6588624"/>
            <a:ext cx="79022" cy="6164711"/>
          </a:xfrm>
          <a:prstGeom prst="bentConnector3">
            <a:avLst>
              <a:gd name="adj1" fmla="val 724253"/>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80" name="肘形连接符 179">
            <a:extLst>
              <a:ext uri="{FF2B5EF4-FFF2-40B4-BE49-F238E27FC236}">
                <a16:creationId xmlns:a16="http://schemas.microsoft.com/office/drawing/2014/main" id="{AC640501-F585-5F47-970F-FBB01B2D359A}"/>
              </a:ext>
            </a:extLst>
          </p:cNvPr>
          <p:cNvCxnSpPr>
            <a:cxnSpLocks/>
            <a:stCxn id="174" idx="2"/>
            <a:endCxn id="176" idx="2"/>
          </p:cNvCxnSpPr>
          <p:nvPr/>
        </p:nvCxnSpPr>
        <p:spPr>
          <a:xfrm rot="16200000" flipH="1">
            <a:off x="14242343" y="5121330"/>
            <a:ext cx="55200" cy="9123121"/>
          </a:xfrm>
          <a:prstGeom prst="bentConnector3">
            <a:avLst>
              <a:gd name="adj1" fmla="val 1037243"/>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sp>
        <p:nvSpPr>
          <p:cNvPr id="185" name="矩形 184">
            <a:extLst>
              <a:ext uri="{FF2B5EF4-FFF2-40B4-BE49-F238E27FC236}">
                <a16:creationId xmlns:a16="http://schemas.microsoft.com/office/drawing/2014/main" id="{0245DB40-B79F-9A40-A95D-A8B7030FE285}"/>
              </a:ext>
            </a:extLst>
          </p:cNvPr>
          <p:cNvSpPr/>
          <p:nvPr/>
        </p:nvSpPr>
        <p:spPr>
          <a:xfrm>
            <a:off x="17716448" y="8777300"/>
            <a:ext cx="2228976" cy="761604"/>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计算脚本</a:t>
            </a:r>
          </a:p>
        </p:txBody>
      </p:sp>
      <p:sp>
        <p:nvSpPr>
          <p:cNvPr id="190" name="文本框 189">
            <a:extLst>
              <a:ext uri="{FF2B5EF4-FFF2-40B4-BE49-F238E27FC236}">
                <a16:creationId xmlns:a16="http://schemas.microsoft.com/office/drawing/2014/main" id="{B44126DE-EBD8-6242-81BE-700A3C45F909}"/>
              </a:ext>
            </a:extLst>
          </p:cNvPr>
          <p:cNvSpPr txBox="1"/>
          <p:nvPr/>
        </p:nvSpPr>
        <p:spPr>
          <a:xfrm>
            <a:off x="812510" y="3367236"/>
            <a:ext cx="148758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应用层</a:t>
            </a:r>
          </a:p>
        </p:txBody>
      </p:sp>
      <p:sp>
        <p:nvSpPr>
          <p:cNvPr id="192" name="文本框 191">
            <a:extLst>
              <a:ext uri="{FF2B5EF4-FFF2-40B4-BE49-F238E27FC236}">
                <a16:creationId xmlns:a16="http://schemas.microsoft.com/office/drawing/2014/main" id="{2F0A4561-1527-2A42-AE31-90C24A2E7FF0}"/>
              </a:ext>
            </a:extLst>
          </p:cNvPr>
          <p:cNvSpPr txBox="1"/>
          <p:nvPr/>
        </p:nvSpPr>
        <p:spPr>
          <a:xfrm>
            <a:off x="764628" y="5413277"/>
            <a:ext cx="148758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逻辑层</a:t>
            </a:r>
          </a:p>
        </p:txBody>
      </p:sp>
      <p:sp>
        <p:nvSpPr>
          <p:cNvPr id="193" name="文本框 192">
            <a:extLst>
              <a:ext uri="{FF2B5EF4-FFF2-40B4-BE49-F238E27FC236}">
                <a16:creationId xmlns:a16="http://schemas.microsoft.com/office/drawing/2014/main" id="{FC4D5C55-C961-7D47-8154-60674F392B4F}"/>
              </a:ext>
            </a:extLst>
          </p:cNvPr>
          <p:cNvSpPr txBox="1"/>
          <p:nvPr/>
        </p:nvSpPr>
        <p:spPr>
          <a:xfrm>
            <a:off x="803506" y="7450589"/>
            <a:ext cx="148758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存储</a:t>
            </a: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层</a:t>
            </a:r>
          </a:p>
        </p:txBody>
      </p:sp>
      <p:sp>
        <p:nvSpPr>
          <p:cNvPr id="202" name="文本框 201">
            <a:extLst>
              <a:ext uri="{FF2B5EF4-FFF2-40B4-BE49-F238E27FC236}">
                <a16:creationId xmlns:a16="http://schemas.microsoft.com/office/drawing/2014/main" id="{3565112A-43D5-9342-AD92-F97B094341DE}"/>
              </a:ext>
            </a:extLst>
          </p:cNvPr>
          <p:cNvSpPr txBox="1"/>
          <p:nvPr/>
        </p:nvSpPr>
        <p:spPr>
          <a:xfrm>
            <a:off x="764628" y="1625005"/>
            <a:ext cx="3488134"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媒资系统</a:t>
            </a:r>
            <a:r>
              <a:rPr lang="en-US" altLang="zh-CN" dirty="0"/>
              <a:t>-</a:t>
            </a:r>
            <a:r>
              <a:rPr lang="zh-CN" altLang="en-US" dirty="0"/>
              <a:t>旧架构</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04" name="椭圆 203">
            <a:extLst>
              <a:ext uri="{FF2B5EF4-FFF2-40B4-BE49-F238E27FC236}">
                <a16:creationId xmlns:a16="http://schemas.microsoft.com/office/drawing/2014/main" id="{6C747A96-89C8-EF4C-9502-99C2C04123D0}"/>
              </a:ext>
            </a:extLst>
          </p:cNvPr>
          <p:cNvSpPr/>
          <p:nvPr/>
        </p:nvSpPr>
        <p:spPr>
          <a:xfrm>
            <a:off x="2270695" y="4472041"/>
            <a:ext cx="3200631" cy="5784191"/>
          </a:xfrm>
          <a:prstGeom prst="ellipse">
            <a:avLst/>
          </a:prstGeom>
          <a:solidFill>
            <a:srgbClr val="FFFFFF">
              <a:alpha val="0"/>
            </a:srgbClr>
          </a:solidFill>
          <a:ln w="508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06" name="椭圆 205">
            <a:extLst>
              <a:ext uri="{FF2B5EF4-FFF2-40B4-BE49-F238E27FC236}">
                <a16:creationId xmlns:a16="http://schemas.microsoft.com/office/drawing/2014/main" id="{708BDA09-286C-AB49-B948-7A4DB30A4D6F}"/>
              </a:ext>
            </a:extLst>
          </p:cNvPr>
          <p:cNvSpPr/>
          <p:nvPr/>
        </p:nvSpPr>
        <p:spPr>
          <a:xfrm rot="5400000">
            <a:off x="7279938" y="1024124"/>
            <a:ext cx="1898991" cy="10997892"/>
          </a:xfrm>
          <a:prstGeom prst="ellipse">
            <a:avLst/>
          </a:prstGeom>
          <a:solidFill>
            <a:srgbClr val="FFFFFF">
              <a:alpha val="0"/>
            </a:srgbClr>
          </a:solidFill>
          <a:ln w="508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07" name="椭圆 206">
            <a:extLst>
              <a:ext uri="{FF2B5EF4-FFF2-40B4-BE49-F238E27FC236}">
                <a16:creationId xmlns:a16="http://schemas.microsoft.com/office/drawing/2014/main" id="{0F0CFB7E-EE75-D64C-B60B-244EC3CD97E2}"/>
              </a:ext>
            </a:extLst>
          </p:cNvPr>
          <p:cNvSpPr/>
          <p:nvPr/>
        </p:nvSpPr>
        <p:spPr>
          <a:xfrm rot="5400000">
            <a:off x="6969984" y="4095439"/>
            <a:ext cx="1971166" cy="10997892"/>
          </a:xfrm>
          <a:prstGeom prst="ellipse">
            <a:avLst/>
          </a:prstGeom>
          <a:solidFill>
            <a:srgbClr val="FFFFFF">
              <a:alpha val="0"/>
            </a:srgbClr>
          </a:solidFill>
          <a:ln w="50800" cap="flat">
            <a:solidFill>
              <a:srgbClr val="FF0000"/>
            </a:solidFill>
            <a:prstDash val="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212" name="矩形 211">
            <a:extLst>
              <a:ext uri="{FF2B5EF4-FFF2-40B4-BE49-F238E27FC236}">
                <a16:creationId xmlns:a16="http://schemas.microsoft.com/office/drawing/2014/main" id="{94E4EBD3-0C42-BB48-8DFF-B900C3A1E705}"/>
              </a:ext>
            </a:extLst>
          </p:cNvPr>
          <p:cNvSpPr/>
          <p:nvPr/>
        </p:nvSpPr>
        <p:spPr>
          <a:xfrm>
            <a:off x="1161933" y="11679426"/>
            <a:ext cx="3433987" cy="646331"/>
          </a:xfrm>
          <a:prstGeom prst="rect">
            <a:avLst/>
          </a:prstGeom>
        </p:spPr>
        <p:txBody>
          <a:bodyPr wrap="square">
            <a:spAutoFit/>
          </a:bodyPr>
          <a:lstStyle/>
          <a:p>
            <a:pPr algn="l"/>
            <a:r>
              <a:rPr lang="zh-CN" altLang="en-US" dirty="0">
                <a:solidFill>
                  <a:srgbClr val="FF0000"/>
                </a:solidFill>
              </a:rPr>
              <a:t>存储和逻辑耦合</a:t>
            </a:r>
            <a:endParaRPr lang="en-US" altLang="zh-CN" dirty="0">
              <a:solidFill>
                <a:srgbClr val="FF0000"/>
              </a:solidFill>
            </a:endParaRPr>
          </a:p>
        </p:txBody>
      </p:sp>
      <p:sp>
        <p:nvSpPr>
          <p:cNvPr id="213" name="矩形 212">
            <a:extLst>
              <a:ext uri="{FF2B5EF4-FFF2-40B4-BE49-F238E27FC236}">
                <a16:creationId xmlns:a16="http://schemas.microsoft.com/office/drawing/2014/main" id="{51A7BA1D-0183-EC44-8870-CC4492B34BAD}"/>
              </a:ext>
            </a:extLst>
          </p:cNvPr>
          <p:cNvSpPr/>
          <p:nvPr/>
        </p:nvSpPr>
        <p:spPr>
          <a:xfrm>
            <a:off x="6691563" y="11713142"/>
            <a:ext cx="4058653" cy="646331"/>
          </a:xfrm>
          <a:prstGeom prst="rect">
            <a:avLst/>
          </a:prstGeom>
        </p:spPr>
        <p:txBody>
          <a:bodyPr wrap="square">
            <a:spAutoFit/>
          </a:bodyPr>
          <a:lstStyle/>
          <a:p>
            <a:pPr algn="l"/>
            <a:r>
              <a:rPr lang="zh-CN" altLang="en-US" dirty="0">
                <a:solidFill>
                  <a:srgbClr val="FF0000"/>
                </a:solidFill>
              </a:rPr>
              <a:t>数据同步容易积压</a:t>
            </a:r>
            <a:endParaRPr lang="en-US" altLang="zh-CN" dirty="0">
              <a:solidFill>
                <a:srgbClr val="FF0000"/>
              </a:solidFill>
            </a:endParaRPr>
          </a:p>
        </p:txBody>
      </p:sp>
      <p:sp>
        <p:nvSpPr>
          <p:cNvPr id="214" name="矩形 213">
            <a:extLst>
              <a:ext uri="{FF2B5EF4-FFF2-40B4-BE49-F238E27FC236}">
                <a16:creationId xmlns:a16="http://schemas.microsoft.com/office/drawing/2014/main" id="{0F21A730-F900-544B-9AD3-4F007D042339}"/>
              </a:ext>
            </a:extLst>
          </p:cNvPr>
          <p:cNvSpPr/>
          <p:nvPr/>
        </p:nvSpPr>
        <p:spPr>
          <a:xfrm>
            <a:off x="13255426" y="11761268"/>
            <a:ext cx="2492990" cy="646331"/>
          </a:xfrm>
          <a:prstGeom prst="rect">
            <a:avLst/>
          </a:prstGeom>
        </p:spPr>
        <p:txBody>
          <a:bodyPr wrap="none">
            <a:spAutoFit/>
          </a:bodyPr>
          <a:lstStyle/>
          <a:p>
            <a:pPr algn="l"/>
            <a:r>
              <a:rPr lang="zh-CN" altLang="en-US" dirty="0">
                <a:solidFill>
                  <a:srgbClr val="FF0000"/>
                </a:solidFill>
              </a:rPr>
              <a:t>烟囱式开发</a:t>
            </a:r>
            <a:endParaRPr lang="en-US" altLang="zh-CN" dirty="0">
              <a:solidFill>
                <a:srgbClr val="FF0000"/>
              </a:solidFill>
            </a:endParaRPr>
          </a:p>
        </p:txBody>
      </p:sp>
      <p:sp>
        <p:nvSpPr>
          <p:cNvPr id="66" name="文本框 65">
            <a:extLst>
              <a:ext uri="{FF2B5EF4-FFF2-40B4-BE49-F238E27FC236}">
                <a16:creationId xmlns:a16="http://schemas.microsoft.com/office/drawing/2014/main" id="{47619706-59C5-48EB-864B-308188ADD15E}"/>
              </a:ext>
            </a:extLst>
          </p:cNvPr>
          <p:cNvSpPr txBox="1"/>
          <p:nvPr/>
        </p:nvSpPr>
        <p:spPr>
          <a:xfrm>
            <a:off x="4734290" y="4556062"/>
            <a:ext cx="679673"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300+</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67" name="文本框 66">
            <a:extLst>
              <a:ext uri="{FF2B5EF4-FFF2-40B4-BE49-F238E27FC236}">
                <a16:creationId xmlns:a16="http://schemas.microsoft.com/office/drawing/2014/main" id="{8809BFD5-94CD-4011-A408-764E8BCED4D8}"/>
              </a:ext>
            </a:extLst>
          </p:cNvPr>
          <p:cNvSpPr txBox="1"/>
          <p:nvPr/>
        </p:nvSpPr>
        <p:spPr>
          <a:xfrm>
            <a:off x="7339181" y="4555350"/>
            <a:ext cx="679674"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a:t>1</a:t>
            </a: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00+</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68" name="文本框 67">
            <a:extLst>
              <a:ext uri="{FF2B5EF4-FFF2-40B4-BE49-F238E27FC236}">
                <a16:creationId xmlns:a16="http://schemas.microsoft.com/office/drawing/2014/main" id="{117C4B1C-8D3A-463F-A415-8B29DC2C85BA}"/>
              </a:ext>
            </a:extLst>
          </p:cNvPr>
          <p:cNvSpPr txBox="1"/>
          <p:nvPr/>
        </p:nvSpPr>
        <p:spPr>
          <a:xfrm>
            <a:off x="10282832" y="4550640"/>
            <a:ext cx="537006" cy="41036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2000" dirty="0"/>
              <a:t>5</a:t>
            </a:r>
            <a:r>
              <a:rPr kumimoji="0" lang="en-US" altLang="zh-CN"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0+</a:t>
            </a:r>
            <a:endParaRPr kumimoji="0" lang="zh-CN" altLang="en-US" sz="20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Tree>
    <p:extLst>
      <p:ext uri="{BB962C8B-B14F-4D97-AF65-F5344CB8AC3E}">
        <p14:creationId xmlns:p14="http://schemas.microsoft.com/office/powerpoint/2010/main" val="833558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 xmlns:ma14="http://schemas.microsoft.com/office/mac/drawingml/2011/main" val="1"/>
            </a:ext>
          </a:extLst>
        </p:spPr>
        <p:txBody>
          <a:bodyPr/>
          <a:lstStyle/>
          <a:p>
            <a:fld id="{86CB4B4D-7CA3-9044-876B-883B54F8677D}" type="slidenum">
              <a:t>6</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重难点介绍</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203" name="矩形 202">
            <a:extLst>
              <a:ext uri="{FF2B5EF4-FFF2-40B4-BE49-F238E27FC236}">
                <a16:creationId xmlns:a16="http://schemas.microsoft.com/office/drawing/2014/main" id="{5D8F2FD4-72D5-9C40-A0F3-05290D707490}"/>
              </a:ext>
            </a:extLst>
          </p:cNvPr>
          <p:cNvSpPr/>
          <p:nvPr/>
        </p:nvSpPr>
        <p:spPr>
          <a:xfrm>
            <a:off x="3760890" y="2181244"/>
            <a:ext cx="6712094" cy="646331"/>
          </a:xfrm>
          <a:prstGeom prst="rect">
            <a:avLst/>
          </a:prstGeom>
          <a:solidFill>
            <a:schemeClr val="accent5">
              <a:lumMod val="40000"/>
              <a:lumOff val="60000"/>
            </a:schemeClr>
          </a:solidFill>
        </p:spPr>
        <p:txBody>
          <a:bodyPr wrap="none">
            <a:spAutoFit/>
          </a:bodyPr>
          <a:lstStyle/>
          <a:p>
            <a:r>
              <a:rPr lang="zh-CN" altLang="en-US" dirty="0"/>
              <a:t>长短视频合并 </a:t>
            </a:r>
            <a:r>
              <a:rPr lang="en-US" altLang="zh-CN" dirty="0"/>
              <a:t>vid</a:t>
            </a:r>
            <a:r>
              <a:rPr lang="zh-CN" altLang="en-US" dirty="0"/>
              <a:t>数量</a:t>
            </a:r>
            <a:r>
              <a:rPr lang="en-US" altLang="zh-CN" dirty="0"/>
              <a:t>2</a:t>
            </a:r>
            <a:r>
              <a:rPr lang="zh-CN" altLang="en-US" dirty="0"/>
              <a:t>亿</a:t>
            </a:r>
            <a:r>
              <a:rPr lang="en-US" altLang="zh-CN" dirty="0"/>
              <a:t>-&gt;20</a:t>
            </a:r>
            <a:r>
              <a:rPr lang="zh-CN" altLang="en-US" dirty="0"/>
              <a:t>亿</a:t>
            </a:r>
          </a:p>
        </p:txBody>
      </p:sp>
      <p:sp>
        <p:nvSpPr>
          <p:cNvPr id="208" name="矩形 207">
            <a:extLst>
              <a:ext uri="{FF2B5EF4-FFF2-40B4-BE49-F238E27FC236}">
                <a16:creationId xmlns:a16="http://schemas.microsoft.com/office/drawing/2014/main" id="{DDEB1B82-B5E3-B042-B1F1-1C1AF341F985}"/>
              </a:ext>
            </a:extLst>
          </p:cNvPr>
          <p:cNvSpPr/>
          <p:nvPr/>
        </p:nvSpPr>
        <p:spPr>
          <a:xfrm>
            <a:off x="3760890" y="7152934"/>
            <a:ext cx="3433987" cy="646331"/>
          </a:xfrm>
          <a:prstGeom prst="rect">
            <a:avLst/>
          </a:prstGeom>
          <a:solidFill>
            <a:schemeClr val="accent1">
              <a:lumMod val="40000"/>
              <a:lumOff val="60000"/>
            </a:schemeClr>
          </a:solidFill>
        </p:spPr>
        <p:txBody>
          <a:bodyPr wrap="square">
            <a:spAutoFit/>
          </a:bodyPr>
          <a:lstStyle/>
          <a:p>
            <a:pPr algn="l"/>
            <a:r>
              <a:rPr lang="zh-CN" altLang="en-US" dirty="0">
                <a:solidFill>
                  <a:schemeClr val="tx1">
                    <a:lumMod val="75000"/>
                  </a:schemeClr>
                </a:solidFill>
              </a:rPr>
              <a:t>存储和逻辑耦合</a:t>
            </a:r>
            <a:endParaRPr lang="en-US" altLang="zh-CN" dirty="0">
              <a:solidFill>
                <a:schemeClr val="tx1">
                  <a:lumMod val="75000"/>
                </a:schemeClr>
              </a:solidFill>
            </a:endParaRPr>
          </a:p>
        </p:txBody>
      </p:sp>
      <p:sp>
        <p:nvSpPr>
          <p:cNvPr id="210" name="矩形 209">
            <a:extLst>
              <a:ext uri="{FF2B5EF4-FFF2-40B4-BE49-F238E27FC236}">
                <a16:creationId xmlns:a16="http://schemas.microsoft.com/office/drawing/2014/main" id="{81C20DA9-0B28-1141-8805-825FEF9C8DEC}"/>
              </a:ext>
            </a:extLst>
          </p:cNvPr>
          <p:cNvSpPr/>
          <p:nvPr/>
        </p:nvSpPr>
        <p:spPr>
          <a:xfrm>
            <a:off x="3760891" y="4597874"/>
            <a:ext cx="5503419" cy="1200329"/>
          </a:xfrm>
          <a:prstGeom prst="rect">
            <a:avLst/>
          </a:prstGeom>
          <a:solidFill>
            <a:schemeClr val="bg1">
              <a:lumMod val="40000"/>
              <a:lumOff val="60000"/>
            </a:schemeClr>
          </a:solidFill>
        </p:spPr>
        <p:txBody>
          <a:bodyPr wrap="square">
            <a:spAutoFit/>
          </a:bodyPr>
          <a:lstStyle/>
          <a:p>
            <a:pPr algn="l"/>
            <a:r>
              <a:rPr lang="zh-CN" altLang="en-US" dirty="0">
                <a:solidFill>
                  <a:schemeClr val="bg1"/>
                </a:solidFill>
              </a:rPr>
              <a:t>存储</a:t>
            </a:r>
            <a:r>
              <a:rPr lang="en-US" altLang="zh-CN" dirty="0">
                <a:solidFill>
                  <a:schemeClr val="bg1"/>
                </a:solidFill>
              </a:rPr>
              <a:t>3T</a:t>
            </a:r>
            <a:r>
              <a:rPr lang="zh-CN" altLang="en-US" dirty="0">
                <a:solidFill>
                  <a:schemeClr val="bg1"/>
                </a:solidFill>
              </a:rPr>
              <a:t>单实例，接近物理上限，扩容成本高</a:t>
            </a:r>
            <a:endParaRPr lang="en-US" altLang="zh-CN" dirty="0">
              <a:solidFill>
                <a:schemeClr val="bg1"/>
              </a:solidFill>
            </a:endParaRPr>
          </a:p>
        </p:txBody>
      </p:sp>
      <p:sp>
        <p:nvSpPr>
          <p:cNvPr id="2" name="矩形 1">
            <a:extLst>
              <a:ext uri="{FF2B5EF4-FFF2-40B4-BE49-F238E27FC236}">
                <a16:creationId xmlns:a16="http://schemas.microsoft.com/office/drawing/2014/main" id="{E0CB735B-FF17-0C4D-99E7-B1511D46EDE2}"/>
              </a:ext>
            </a:extLst>
          </p:cNvPr>
          <p:cNvSpPr/>
          <p:nvPr/>
        </p:nvSpPr>
        <p:spPr>
          <a:xfrm>
            <a:off x="10894647" y="4597874"/>
            <a:ext cx="6991062" cy="1200329"/>
          </a:xfrm>
          <a:prstGeom prst="rect">
            <a:avLst/>
          </a:prstGeom>
          <a:solidFill>
            <a:schemeClr val="bg1">
              <a:lumMod val="40000"/>
              <a:lumOff val="60000"/>
            </a:schemeClr>
          </a:solidFill>
        </p:spPr>
        <p:txBody>
          <a:bodyPr wrap="square">
            <a:spAutoFit/>
          </a:bodyPr>
          <a:lstStyle/>
          <a:p>
            <a:pPr algn="l"/>
            <a:r>
              <a:rPr lang="zh-CN" altLang="en-US" dirty="0">
                <a:solidFill>
                  <a:schemeClr val="bg1"/>
                </a:solidFill>
              </a:rPr>
              <a:t>洗数据需求多，数据变化快，同步分发延时高容易积压</a:t>
            </a:r>
          </a:p>
        </p:txBody>
      </p:sp>
      <p:sp>
        <p:nvSpPr>
          <p:cNvPr id="3" name="矩形 2">
            <a:extLst>
              <a:ext uri="{FF2B5EF4-FFF2-40B4-BE49-F238E27FC236}">
                <a16:creationId xmlns:a16="http://schemas.microsoft.com/office/drawing/2014/main" id="{63E57388-35EF-614C-8DBB-DB4CFBA9A40E}"/>
              </a:ext>
            </a:extLst>
          </p:cNvPr>
          <p:cNvSpPr/>
          <p:nvPr/>
        </p:nvSpPr>
        <p:spPr>
          <a:xfrm>
            <a:off x="9149661" y="7186650"/>
            <a:ext cx="4058653" cy="646331"/>
          </a:xfrm>
          <a:prstGeom prst="rect">
            <a:avLst/>
          </a:prstGeom>
          <a:solidFill>
            <a:schemeClr val="accent1">
              <a:lumMod val="40000"/>
              <a:lumOff val="60000"/>
            </a:schemeClr>
          </a:solidFill>
        </p:spPr>
        <p:txBody>
          <a:bodyPr wrap="square">
            <a:spAutoFit/>
          </a:bodyPr>
          <a:lstStyle/>
          <a:p>
            <a:pPr algn="l"/>
            <a:r>
              <a:rPr lang="zh-CN" altLang="en-US" dirty="0">
                <a:solidFill>
                  <a:schemeClr val="tx1">
                    <a:lumMod val="75000"/>
                  </a:schemeClr>
                </a:solidFill>
              </a:rPr>
              <a:t>数据同步容易积压</a:t>
            </a:r>
            <a:endParaRPr lang="en-US" altLang="zh-CN" dirty="0">
              <a:solidFill>
                <a:schemeClr val="tx1">
                  <a:lumMod val="75000"/>
                </a:schemeClr>
              </a:solidFill>
            </a:endParaRPr>
          </a:p>
        </p:txBody>
      </p:sp>
      <p:sp>
        <p:nvSpPr>
          <p:cNvPr id="4" name="矩形 3">
            <a:extLst>
              <a:ext uri="{FF2B5EF4-FFF2-40B4-BE49-F238E27FC236}">
                <a16:creationId xmlns:a16="http://schemas.microsoft.com/office/drawing/2014/main" id="{4C813960-5752-CB4D-B201-FFD263B45F6C}"/>
              </a:ext>
            </a:extLst>
          </p:cNvPr>
          <p:cNvSpPr/>
          <p:nvPr/>
        </p:nvSpPr>
        <p:spPr>
          <a:xfrm>
            <a:off x="15854383" y="7186650"/>
            <a:ext cx="2492990" cy="646331"/>
          </a:xfrm>
          <a:prstGeom prst="rect">
            <a:avLst/>
          </a:prstGeom>
          <a:solidFill>
            <a:schemeClr val="accent1">
              <a:lumMod val="40000"/>
              <a:lumOff val="60000"/>
            </a:schemeClr>
          </a:solidFill>
        </p:spPr>
        <p:txBody>
          <a:bodyPr wrap="none">
            <a:spAutoFit/>
          </a:bodyPr>
          <a:lstStyle/>
          <a:p>
            <a:pPr algn="l"/>
            <a:r>
              <a:rPr lang="zh-CN" altLang="en-US" dirty="0">
                <a:solidFill>
                  <a:schemeClr val="tx1">
                    <a:lumMod val="75000"/>
                  </a:schemeClr>
                </a:solidFill>
              </a:rPr>
              <a:t>烟囱式开发</a:t>
            </a:r>
            <a:endParaRPr lang="en-US" altLang="zh-CN" dirty="0">
              <a:solidFill>
                <a:schemeClr val="tx1">
                  <a:lumMod val="75000"/>
                </a:schemeClr>
              </a:solidFill>
            </a:endParaRPr>
          </a:p>
        </p:txBody>
      </p:sp>
      <p:sp>
        <p:nvSpPr>
          <p:cNvPr id="70" name="矩形 69">
            <a:extLst>
              <a:ext uri="{FF2B5EF4-FFF2-40B4-BE49-F238E27FC236}">
                <a16:creationId xmlns:a16="http://schemas.microsoft.com/office/drawing/2014/main" id="{1B83C223-AF4F-C64B-96D1-4423475C4161}"/>
              </a:ext>
            </a:extLst>
          </p:cNvPr>
          <p:cNvSpPr/>
          <p:nvPr/>
        </p:nvSpPr>
        <p:spPr>
          <a:xfrm>
            <a:off x="3760891" y="9460428"/>
            <a:ext cx="3433987" cy="646331"/>
          </a:xfrm>
          <a:prstGeom prst="rect">
            <a:avLst/>
          </a:prstGeom>
          <a:solidFill>
            <a:srgbClr val="00B050"/>
          </a:solidFill>
        </p:spPr>
        <p:txBody>
          <a:bodyPr wrap="square">
            <a:spAutoFit/>
          </a:bodyPr>
          <a:lstStyle/>
          <a:p>
            <a:pPr algn="l"/>
            <a:r>
              <a:rPr lang="zh-CN" altLang="en-US" dirty="0">
                <a:solidFill>
                  <a:schemeClr val="tx1">
                    <a:lumMod val="75000"/>
                  </a:schemeClr>
                </a:solidFill>
              </a:rPr>
              <a:t>存储和接入统一</a:t>
            </a:r>
            <a:endParaRPr lang="en-US" altLang="zh-CN" dirty="0">
              <a:solidFill>
                <a:schemeClr val="tx1">
                  <a:lumMod val="75000"/>
                </a:schemeClr>
              </a:solidFill>
            </a:endParaRPr>
          </a:p>
        </p:txBody>
      </p:sp>
      <p:sp>
        <p:nvSpPr>
          <p:cNvPr id="71" name="矩形 70">
            <a:extLst>
              <a:ext uri="{FF2B5EF4-FFF2-40B4-BE49-F238E27FC236}">
                <a16:creationId xmlns:a16="http://schemas.microsoft.com/office/drawing/2014/main" id="{A6D2CA6D-71BC-8C4D-A7AA-4F234EC91940}"/>
              </a:ext>
            </a:extLst>
          </p:cNvPr>
          <p:cNvSpPr/>
          <p:nvPr/>
        </p:nvSpPr>
        <p:spPr>
          <a:xfrm>
            <a:off x="9171964" y="9494144"/>
            <a:ext cx="3433987" cy="646331"/>
          </a:xfrm>
          <a:prstGeom prst="rect">
            <a:avLst/>
          </a:prstGeom>
          <a:solidFill>
            <a:srgbClr val="00B050"/>
          </a:solidFill>
        </p:spPr>
        <p:txBody>
          <a:bodyPr wrap="square">
            <a:spAutoFit/>
          </a:bodyPr>
          <a:lstStyle/>
          <a:p>
            <a:pPr algn="l"/>
            <a:r>
              <a:rPr lang="zh-CN" altLang="en-US" dirty="0">
                <a:solidFill>
                  <a:schemeClr val="tx1">
                    <a:lumMod val="75000"/>
                  </a:schemeClr>
                </a:solidFill>
              </a:rPr>
              <a:t>消息驱动多队列</a:t>
            </a:r>
            <a:endParaRPr lang="en-US" altLang="zh-CN" dirty="0">
              <a:solidFill>
                <a:schemeClr val="tx1">
                  <a:lumMod val="75000"/>
                </a:schemeClr>
              </a:solidFill>
            </a:endParaRPr>
          </a:p>
        </p:txBody>
      </p:sp>
      <p:sp>
        <p:nvSpPr>
          <p:cNvPr id="74" name="矩形 73">
            <a:extLst>
              <a:ext uri="{FF2B5EF4-FFF2-40B4-BE49-F238E27FC236}">
                <a16:creationId xmlns:a16="http://schemas.microsoft.com/office/drawing/2014/main" id="{E8B30ACB-33EF-3844-8248-8E75374CE77A}"/>
              </a:ext>
            </a:extLst>
          </p:cNvPr>
          <p:cNvSpPr/>
          <p:nvPr/>
        </p:nvSpPr>
        <p:spPr>
          <a:xfrm>
            <a:off x="15854384" y="9494144"/>
            <a:ext cx="2031325" cy="646331"/>
          </a:xfrm>
          <a:prstGeom prst="rect">
            <a:avLst/>
          </a:prstGeom>
          <a:solidFill>
            <a:srgbClr val="00B050"/>
          </a:solidFill>
        </p:spPr>
        <p:txBody>
          <a:bodyPr wrap="none">
            <a:spAutoFit/>
          </a:bodyPr>
          <a:lstStyle/>
          <a:p>
            <a:pPr algn="l"/>
            <a:r>
              <a:rPr lang="zh-CN" altLang="en-US" dirty="0">
                <a:solidFill>
                  <a:schemeClr val="tx1">
                    <a:lumMod val="75000"/>
                  </a:schemeClr>
                </a:solidFill>
              </a:rPr>
              <a:t>媒资中台</a:t>
            </a:r>
            <a:endParaRPr lang="en-US" altLang="zh-CN" dirty="0">
              <a:solidFill>
                <a:schemeClr val="tx1">
                  <a:lumMod val="75000"/>
                </a:schemeClr>
              </a:solidFill>
            </a:endParaRPr>
          </a:p>
        </p:txBody>
      </p:sp>
      <p:cxnSp>
        <p:nvCxnSpPr>
          <p:cNvPr id="75" name="直接连接符 32">
            <a:extLst>
              <a:ext uri="{FF2B5EF4-FFF2-40B4-BE49-F238E27FC236}">
                <a16:creationId xmlns:a16="http://schemas.microsoft.com/office/drawing/2014/main" id="{0D26307D-3435-9C44-9F5F-A5A3842E2B8E}"/>
              </a:ext>
            </a:extLst>
          </p:cNvPr>
          <p:cNvCxnSpPr>
            <a:cxnSpLocks/>
          </p:cNvCxnSpPr>
          <p:nvPr/>
        </p:nvCxnSpPr>
        <p:spPr>
          <a:xfrm flipV="1">
            <a:off x="3204702" y="3342101"/>
            <a:ext cx="12119216" cy="30991"/>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cxnSp>
        <p:nvCxnSpPr>
          <p:cNvPr id="78" name="直接连接符 32">
            <a:extLst>
              <a:ext uri="{FF2B5EF4-FFF2-40B4-BE49-F238E27FC236}">
                <a16:creationId xmlns:a16="http://schemas.microsoft.com/office/drawing/2014/main" id="{61B25945-8DE8-F142-BA73-33FA24E9A9CD}"/>
              </a:ext>
            </a:extLst>
          </p:cNvPr>
          <p:cNvCxnSpPr>
            <a:cxnSpLocks/>
          </p:cNvCxnSpPr>
          <p:nvPr/>
        </p:nvCxnSpPr>
        <p:spPr>
          <a:xfrm flipV="1">
            <a:off x="3204702" y="6373003"/>
            <a:ext cx="12119216" cy="30991"/>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cxnSp>
        <p:nvCxnSpPr>
          <p:cNvPr id="84" name="直接连接符 32">
            <a:extLst>
              <a:ext uri="{FF2B5EF4-FFF2-40B4-BE49-F238E27FC236}">
                <a16:creationId xmlns:a16="http://schemas.microsoft.com/office/drawing/2014/main" id="{F1342803-5C34-1C40-95C2-03729801E191}"/>
              </a:ext>
            </a:extLst>
          </p:cNvPr>
          <p:cNvCxnSpPr>
            <a:cxnSpLocks/>
          </p:cNvCxnSpPr>
          <p:nvPr/>
        </p:nvCxnSpPr>
        <p:spPr>
          <a:xfrm flipV="1">
            <a:off x="3204702" y="8583360"/>
            <a:ext cx="12119216" cy="30991"/>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sp>
        <p:nvSpPr>
          <p:cNvPr id="6" name="文本框 5">
            <a:extLst>
              <a:ext uri="{FF2B5EF4-FFF2-40B4-BE49-F238E27FC236}">
                <a16:creationId xmlns:a16="http://schemas.microsoft.com/office/drawing/2014/main" id="{A8305919-B6FF-5542-9D95-058982F7F9F4}"/>
              </a:ext>
            </a:extLst>
          </p:cNvPr>
          <p:cNvSpPr txBox="1"/>
          <p:nvPr/>
        </p:nvSpPr>
        <p:spPr>
          <a:xfrm>
            <a:off x="1404777" y="2475670"/>
            <a:ext cx="102592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需求</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86" name="文本框 85">
            <a:extLst>
              <a:ext uri="{FF2B5EF4-FFF2-40B4-BE49-F238E27FC236}">
                <a16:creationId xmlns:a16="http://schemas.microsoft.com/office/drawing/2014/main" id="{BA17EE12-A5A3-374C-B542-27EDE88AA9F8}"/>
              </a:ext>
            </a:extLst>
          </p:cNvPr>
          <p:cNvSpPr txBox="1"/>
          <p:nvPr/>
        </p:nvSpPr>
        <p:spPr>
          <a:xfrm>
            <a:off x="856475" y="5107536"/>
            <a:ext cx="194925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直接问题</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87" name="文本框 86">
            <a:extLst>
              <a:ext uri="{FF2B5EF4-FFF2-40B4-BE49-F238E27FC236}">
                <a16:creationId xmlns:a16="http://schemas.microsoft.com/office/drawing/2014/main" id="{7F1A4E2E-E284-F54C-9D2E-E27402E8636B}"/>
              </a:ext>
            </a:extLst>
          </p:cNvPr>
          <p:cNvSpPr txBox="1"/>
          <p:nvPr/>
        </p:nvSpPr>
        <p:spPr>
          <a:xfrm>
            <a:off x="856477" y="7147870"/>
            <a:ext cx="194925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系统瓶颈</a:t>
            </a:r>
          </a:p>
        </p:txBody>
      </p:sp>
      <p:sp>
        <p:nvSpPr>
          <p:cNvPr id="88" name="文本框 87">
            <a:extLst>
              <a:ext uri="{FF2B5EF4-FFF2-40B4-BE49-F238E27FC236}">
                <a16:creationId xmlns:a16="http://schemas.microsoft.com/office/drawing/2014/main" id="{EF9474CB-314A-DA48-A2D6-842D533ACADF}"/>
              </a:ext>
            </a:extLst>
          </p:cNvPr>
          <p:cNvSpPr txBox="1"/>
          <p:nvPr/>
        </p:nvSpPr>
        <p:spPr>
          <a:xfrm>
            <a:off x="949038" y="9656390"/>
            <a:ext cx="1949253"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解决</a:t>
            </a:r>
            <a:r>
              <a:rPr lang="zh-CN" altLang="en-US" dirty="0"/>
              <a:t>思路</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89" name="圆角矩形 88">
            <a:extLst>
              <a:ext uri="{FF2B5EF4-FFF2-40B4-BE49-F238E27FC236}">
                <a16:creationId xmlns:a16="http://schemas.microsoft.com/office/drawing/2014/main" id="{D7945051-1301-4A44-9C55-C406E7393892}"/>
              </a:ext>
            </a:extLst>
          </p:cNvPr>
          <p:cNvSpPr/>
          <p:nvPr/>
        </p:nvSpPr>
        <p:spPr>
          <a:xfrm>
            <a:off x="3204703" y="8836057"/>
            <a:ext cx="15161978" cy="2124000"/>
          </a:xfrm>
          <a:prstGeom prst="roundRect">
            <a:avLst/>
          </a:prstGeom>
          <a:noFill/>
          <a:ln w="50800" cap="flat">
            <a:solidFill>
              <a:srgbClr val="FF0000"/>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Tree>
    <p:extLst>
      <p:ext uri="{BB962C8B-B14F-4D97-AF65-F5344CB8AC3E}">
        <p14:creationId xmlns:p14="http://schemas.microsoft.com/office/powerpoint/2010/main" val="193557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7</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重难点介绍</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4</a:t>
              </a:r>
              <a:endParaRPr dirty="0"/>
            </a:p>
          </p:txBody>
        </p:sp>
      </p:grpSp>
      <p:sp>
        <p:nvSpPr>
          <p:cNvPr id="39" name="内页标题，建议30字以内…">
            <a:extLst>
              <a:ext uri="{FF2B5EF4-FFF2-40B4-BE49-F238E27FC236}">
                <a16:creationId xmlns:a16="http://schemas.microsoft.com/office/drawing/2014/main" id="{8822C965-E559-3743-A218-27EBBE072B68}"/>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endParaRPr sz="6000" dirty="0">
              <a:solidFill>
                <a:srgbClr val="FF0000"/>
              </a:solidFill>
            </a:endParaRPr>
          </a:p>
        </p:txBody>
      </p:sp>
      <p:sp>
        <p:nvSpPr>
          <p:cNvPr id="40" name="内页标题，建议30字以内…">
            <a:extLst>
              <a:ext uri="{FF2B5EF4-FFF2-40B4-BE49-F238E27FC236}">
                <a16:creationId xmlns:a16="http://schemas.microsoft.com/office/drawing/2014/main" id="{51EF8E06-7938-2846-B02D-E1860164A2E9}"/>
              </a:ext>
            </a:extLst>
          </p:cNvPr>
          <p:cNvSpPr txBox="1"/>
          <p:nvPr/>
        </p:nvSpPr>
        <p:spPr>
          <a:xfrm>
            <a:off x="3586784" y="486590"/>
            <a:ext cx="9705470"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t>数据中台服务发展阶段</a:t>
            </a:r>
            <a:endParaRPr lang="zh-CN" altLang="en-US" sz="6000" dirty="0">
              <a:solidFill>
                <a:srgbClr val="FF0000"/>
              </a:solidFill>
            </a:endParaRPr>
          </a:p>
        </p:txBody>
      </p:sp>
      <p:graphicFrame>
        <p:nvGraphicFramePr>
          <p:cNvPr id="2" name="图示 1">
            <a:extLst>
              <a:ext uri="{FF2B5EF4-FFF2-40B4-BE49-F238E27FC236}">
                <a16:creationId xmlns:a16="http://schemas.microsoft.com/office/drawing/2014/main" id="{92C1E4A1-130E-124B-B4EF-FA74493A04C7}"/>
              </a:ext>
            </a:extLst>
          </p:cNvPr>
          <p:cNvGraphicFramePr/>
          <p:nvPr>
            <p:extLst>
              <p:ext uri="{D42A27DB-BD31-4B8C-83A1-F6EECF244321}">
                <p14:modId xmlns:p14="http://schemas.microsoft.com/office/powerpoint/2010/main" val="3214330011"/>
              </p:ext>
            </p:extLst>
          </p:nvPr>
        </p:nvGraphicFramePr>
        <p:xfrm>
          <a:off x="3082692" y="2513914"/>
          <a:ext cx="18840605" cy="107154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5" name="文本框 4">
            <a:extLst>
              <a:ext uri="{FF2B5EF4-FFF2-40B4-BE49-F238E27FC236}">
                <a16:creationId xmlns:a16="http://schemas.microsoft.com/office/drawing/2014/main" id="{7EF247CF-19E6-FD4B-86B3-A6685684C14E}"/>
              </a:ext>
            </a:extLst>
          </p:cNvPr>
          <p:cNvSpPr txBox="1"/>
          <p:nvPr/>
        </p:nvSpPr>
        <p:spPr>
          <a:xfrm>
            <a:off x="3082692" y="6458104"/>
            <a:ext cx="379591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一个需求一个接口</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14" name="文本框 13">
            <a:extLst>
              <a:ext uri="{FF2B5EF4-FFF2-40B4-BE49-F238E27FC236}">
                <a16:creationId xmlns:a16="http://schemas.microsoft.com/office/drawing/2014/main" id="{7D7D4D62-25F4-BC4B-B968-27A372DC83A7}"/>
              </a:ext>
            </a:extLst>
          </p:cNvPr>
          <p:cNvSpPr txBox="1"/>
          <p:nvPr/>
        </p:nvSpPr>
        <p:spPr>
          <a:xfrm>
            <a:off x="7431669" y="5387587"/>
            <a:ext cx="379591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一类数据一个接口</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15" name="文本框 14">
            <a:extLst>
              <a:ext uri="{FF2B5EF4-FFF2-40B4-BE49-F238E27FC236}">
                <a16:creationId xmlns:a16="http://schemas.microsoft.com/office/drawing/2014/main" id="{F907FB30-44B6-B94B-B570-450559776C5E}"/>
              </a:ext>
            </a:extLst>
          </p:cNvPr>
          <p:cNvSpPr txBox="1"/>
          <p:nvPr/>
        </p:nvSpPr>
        <p:spPr>
          <a:xfrm>
            <a:off x="12502997" y="4227861"/>
            <a:ext cx="379591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solidFill>
                  <a:srgbClr val="FF0000"/>
                </a:solidFill>
              </a:rPr>
              <a:t>多类数据一个接口</a:t>
            </a:r>
            <a:endParaRPr kumimoji="0" lang="zh-CN" altLang="en-US" sz="3600" b="0" i="0" u="none" strike="noStrike" cap="none" spc="0" normalizeH="0" baseline="0" dirty="0">
              <a:ln>
                <a:noFill/>
              </a:ln>
              <a:solidFill>
                <a:srgbClr val="FF0000"/>
              </a:solidFill>
              <a:effectLst/>
              <a:uFillTx/>
              <a:sym typeface="Helvetica"/>
            </a:endParaRPr>
          </a:p>
        </p:txBody>
      </p:sp>
      <p:sp>
        <p:nvSpPr>
          <p:cNvPr id="16" name="文本框 15">
            <a:extLst>
              <a:ext uri="{FF2B5EF4-FFF2-40B4-BE49-F238E27FC236}">
                <a16:creationId xmlns:a16="http://schemas.microsoft.com/office/drawing/2014/main" id="{10118C48-0AED-E649-8C88-7BFA661AB4E3}"/>
              </a:ext>
            </a:extLst>
          </p:cNvPr>
          <p:cNvSpPr txBox="1"/>
          <p:nvPr/>
        </p:nvSpPr>
        <p:spPr>
          <a:xfrm>
            <a:off x="18689702" y="3201949"/>
            <a:ext cx="1949252"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solidFill>
                  <a:srgbClr val="FF0000"/>
                </a:solidFill>
              </a:rPr>
              <a:t>统一服务</a:t>
            </a:r>
            <a:endParaRPr kumimoji="0" lang="zh-CN" altLang="en-US" sz="3600" b="0" i="0" u="none" strike="noStrike" cap="none" spc="0" normalizeH="0" baseline="0" dirty="0">
              <a:ln>
                <a:noFill/>
              </a:ln>
              <a:solidFill>
                <a:srgbClr val="FF0000"/>
              </a:solidFill>
              <a:effectLst/>
              <a:uFillTx/>
              <a:sym typeface="Helvetica"/>
            </a:endParaRPr>
          </a:p>
        </p:txBody>
      </p:sp>
      <p:cxnSp>
        <p:nvCxnSpPr>
          <p:cNvPr id="7" name="直线箭头连接符 6">
            <a:extLst>
              <a:ext uri="{FF2B5EF4-FFF2-40B4-BE49-F238E27FC236}">
                <a16:creationId xmlns:a16="http://schemas.microsoft.com/office/drawing/2014/main" id="{6636653E-36FD-334C-A21D-0906B3DDD875}"/>
              </a:ext>
            </a:extLst>
          </p:cNvPr>
          <p:cNvCxnSpPr>
            <a:cxnSpLocks/>
          </p:cNvCxnSpPr>
          <p:nvPr/>
        </p:nvCxnSpPr>
        <p:spPr>
          <a:xfrm>
            <a:off x="3082692" y="11260183"/>
            <a:ext cx="19411548" cy="0"/>
          </a:xfrm>
          <a:prstGeom prst="straightConnector1">
            <a:avLst/>
          </a:prstGeom>
          <a:noFill/>
          <a:ln w="101600" cap="flat">
            <a:solidFill>
              <a:schemeClr val="accent1">
                <a:lumMod val="60000"/>
                <a:lumOff val="4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9" name="文本框 8">
            <a:extLst>
              <a:ext uri="{FF2B5EF4-FFF2-40B4-BE49-F238E27FC236}">
                <a16:creationId xmlns:a16="http://schemas.microsoft.com/office/drawing/2014/main" id="{B95DA358-4780-9740-B881-63EC5E0B8126}"/>
              </a:ext>
            </a:extLst>
          </p:cNvPr>
          <p:cNvSpPr txBox="1"/>
          <p:nvPr/>
        </p:nvSpPr>
        <p:spPr>
          <a:xfrm>
            <a:off x="2996897" y="11914744"/>
            <a:ext cx="112851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2010</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4" name="文本框 23">
            <a:extLst>
              <a:ext uri="{FF2B5EF4-FFF2-40B4-BE49-F238E27FC236}">
                <a16:creationId xmlns:a16="http://schemas.microsoft.com/office/drawing/2014/main" id="{BE4D5050-192D-F949-9EB3-6F91266E4C4F}"/>
              </a:ext>
            </a:extLst>
          </p:cNvPr>
          <p:cNvSpPr txBox="1"/>
          <p:nvPr/>
        </p:nvSpPr>
        <p:spPr>
          <a:xfrm>
            <a:off x="8439519" y="11941157"/>
            <a:ext cx="112851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2012</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5" name="文本框 24">
            <a:extLst>
              <a:ext uri="{FF2B5EF4-FFF2-40B4-BE49-F238E27FC236}">
                <a16:creationId xmlns:a16="http://schemas.microsoft.com/office/drawing/2014/main" id="{2833F9B9-1F85-3E41-9846-F67731F08A3A}"/>
              </a:ext>
            </a:extLst>
          </p:cNvPr>
          <p:cNvSpPr txBox="1"/>
          <p:nvPr/>
        </p:nvSpPr>
        <p:spPr>
          <a:xfrm>
            <a:off x="13177321" y="11861362"/>
            <a:ext cx="112851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2013</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26" name="文本框 25">
            <a:extLst>
              <a:ext uri="{FF2B5EF4-FFF2-40B4-BE49-F238E27FC236}">
                <a16:creationId xmlns:a16="http://schemas.microsoft.com/office/drawing/2014/main" id="{708CA9ED-B443-7240-BDB8-019C04D26628}"/>
              </a:ext>
            </a:extLst>
          </p:cNvPr>
          <p:cNvSpPr txBox="1"/>
          <p:nvPr/>
        </p:nvSpPr>
        <p:spPr>
          <a:xfrm>
            <a:off x="18203822" y="11962969"/>
            <a:ext cx="1128515"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2015</a:t>
            </a:r>
            <a:endPar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endParaRPr>
          </a:p>
        </p:txBody>
      </p:sp>
      <p:sp>
        <p:nvSpPr>
          <p:cNvPr id="10" name="文本框 9">
            <a:extLst>
              <a:ext uri="{FF2B5EF4-FFF2-40B4-BE49-F238E27FC236}">
                <a16:creationId xmlns:a16="http://schemas.microsoft.com/office/drawing/2014/main" id="{4145828A-F19F-4449-A05E-6208FD1E11AA}"/>
              </a:ext>
            </a:extLst>
          </p:cNvPr>
          <p:cNvSpPr txBox="1"/>
          <p:nvPr/>
        </p:nvSpPr>
        <p:spPr>
          <a:xfrm>
            <a:off x="2960966" y="2072153"/>
            <a:ext cx="4719241"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业内同行数据中台演进</a:t>
            </a:r>
          </a:p>
        </p:txBody>
      </p:sp>
      <p:sp>
        <p:nvSpPr>
          <p:cNvPr id="27" name="文本框 26">
            <a:extLst>
              <a:ext uri="{FF2B5EF4-FFF2-40B4-BE49-F238E27FC236}">
                <a16:creationId xmlns:a16="http://schemas.microsoft.com/office/drawing/2014/main" id="{D5CA5883-DD80-1145-BF6E-472E6ED17215}"/>
              </a:ext>
            </a:extLst>
          </p:cNvPr>
          <p:cNvSpPr txBox="1"/>
          <p:nvPr/>
        </p:nvSpPr>
        <p:spPr>
          <a:xfrm>
            <a:off x="3751179" y="8157012"/>
            <a:ext cx="3565079"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dirty="0"/>
              <a:t>编码实现接口</a:t>
            </a:r>
            <a:endParaRPr lang="en-US" altLang="zh-CN" dirty="0"/>
          </a:p>
          <a:p>
            <a:pPr marL="0" marR="0" indent="0" algn="l"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接口数量</a:t>
            </a:r>
            <a:r>
              <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5000/</a:t>
            </a: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年</a:t>
            </a:r>
          </a:p>
        </p:txBody>
      </p:sp>
      <p:sp>
        <p:nvSpPr>
          <p:cNvPr id="28" name="文本框 27">
            <a:extLst>
              <a:ext uri="{FF2B5EF4-FFF2-40B4-BE49-F238E27FC236}">
                <a16:creationId xmlns:a16="http://schemas.microsoft.com/office/drawing/2014/main" id="{FB9C3BAA-535B-BA49-9B64-F81F46570DD6}"/>
              </a:ext>
            </a:extLst>
          </p:cNvPr>
          <p:cNvSpPr txBox="1"/>
          <p:nvPr/>
        </p:nvSpPr>
        <p:spPr>
          <a:xfrm>
            <a:off x="8516492" y="7053441"/>
            <a:ext cx="3795911" cy="12105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dirty="0"/>
              <a:t>编码配置实现接口</a:t>
            </a:r>
            <a:endParaRPr lang="en-US" altLang="zh-CN" dirty="0"/>
          </a:p>
          <a:p>
            <a:pPr marL="0" marR="0" indent="0" algn="l"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接口数量</a:t>
            </a:r>
            <a:r>
              <a:rPr kumimoji="0" lang="en-US" altLang="zh-CN"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200/</a:t>
            </a: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年</a:t>
            </a:r>
          </a:p>
        </p:txBody>
      </p:sp>
      <p:sp>
        <p:nvSpPr>
          <p:cNvPr id="29" name="文本框 28">
            <a:extLst>
              <a:ext uri="{FF2B5EF4-FFF2-40B4-BE49-F238E27FC236}">
                <a16:creationId xmlns:a16="http://schemas.microsoft.com/office/drawing/2014/main" id="{E67EF9D2-835E-4245-833D-6DA97614EDAE}"/>
              </a:ext>
            </a:extLst>
          </p:cNvPr>
          <p:cNvSpPr txBox="1"/>
          <p:nvPr/>
        </p:nvSpPr>
        <p:spPr>
          <a:xfrm>
            <a:off x="13292254" y="5837126"/>
            <a:ext cx="3795911" cy="17645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dirty="0">
                <a:solidFill>
                  <a:srgbClr val="FF0000"/>
                </a:solidFill>
              </a:rPr>
              <a:t>配置实现接口</a:t>
            </a: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rgbClr val="FF0000"/>
                </a:solidFill>
                <a:effectLst/>
                <a:uFillTx/>
                <a:latin typeface="Helvetica"/>
                <a:ea typeface="Helvetica"/>
                <a:cs typeface="Helvetica"/>
                <a:sym typeface="Helvetica"/>
              </a:rPr>
              <a:t>接口数量</a:t>
            </a:r>
            <a:r>
              <a:rPr kumimoji="0" lang="en-US" altLang="zh-CN" sz="3600" b="0" i="0" u="none" strike="noStrike" cap="none" spc="0" normalizeH="0" baseline="0" dirty="0">
                <a:ln>
                  <a:noFill/>
                </a:ln>
                <a:solidFill>
                  <a:srgbClr val="FF0000"/>
                </a:solidFill>
                <a:effectLst/>
                <a:uFillTx/>
                <a:latin typeface="Helvetica"/>
                <a:ea typeface="Helvetica"/>
                <a:cs typeface="Helvetica"/>
                <a:sym typeface="Helvetica"/>
              </a:rPr>
              <a:t>1</a:t>
            </a:r>
          </a:p>
          <a:p>
            <a:pPr marL="0" marR="0" indent="0" algn="l" defTabSz="825500" rtl="0" fontAlgn="auto" latinLnBrk="0" hangingPunct="0">
              <a:lnSpc>
                <a:spcPct val="100000"/>
              </a:lnSpc>
              <a:spcBef>
                <a:spcPts val="0"/>
              </a:spcBef>
              <a:spcAft>
                <a:spcPts val="0"/>
              </a:spcAft>
              <a:buClrTx/>
              <a:buSzTx/>
              <a:buFontTx/>
              <a:buNone/>
              <a:tabLst/>
            </a:pPr>
            <a:r>
              <a:rPr lang="zh-CN" altLang="en-US" dirty="0">
                <a:solidFill>
                  <a:srgbClr val="FF0000"/>
                </a:solidFill>
              </a:rPr>
              <a:t>服务形式不够丰富</a:t>
            </a:r>
            <a:endParaRPr kumimoji="0" lang="zh-CN" altLang="en-US" sz="3600" b="0" i="0" u="none" strike="noStrike" cap="none" spc="0" normalizeH="0" baseline="0" dirty="0">
              <a:ln>
                <a:noFill/>
              </a:ln>
              <a:solidFill>
                <a:srgbClr val="FF0000"/>
              </a:solidFill>
              <a:effectLst/>
              <a:uFillTx/>
              <a:sym typeface="Helvetica"/>
            </a:endParaRPr>
          </a:p>
        </p:txBody>
      </p:sp>
      <p:sp>
        <p:nvSpPr>
          <p:cNvPr id="30" name="文本框 29">
            <a:extLst>
              <a:ext uri="{FF2B5EF4-FFF2-40B4-BE49-F238E27FC236}">
                <a16:creationId xmlns:a16="http://schemas.microsoft.com/office/drawing/2014/main" id="{1BA31D8D-1EB5-6046-A58A-5C42E8FFBA76}"/>
              </a:ext>
            </a:extLst>
          </p:cNvPr>
          <p:cNvSpPr txBox="1"/>
          <p:nvPr/>
        </p:nvSpPr>
        <p:spPr>
          <a:xfrm>
            <a:off x="18281789" y="4730433"/>
            <a:ext cx="2872581" cy="342657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zh-CN" altLang="en-US" dirty="0">
                <a:solidFill>
                  <a:srgbClr val="FF0000"/>
                </a:solidFill>
              </a:rPr>
              <a:t>丰富服务方式</a:t>
            </a: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rgbClr val="FF0000"/>
                </a:solidFill>
                <a:effectLst/>
                <a:uFillTx/>
                <a:latin typeface="Helvetica"/>
                <a:ea typeface="Helvetica"/>
                <a:cs typeface="Helvetica"/>
                <a:sym typeface="Helvetica"/>
              </a:rPr>
              <a:t>·</a:t>
            </a:r>
            <a:r>
              <a:rPr kumimoji="0" lang="zh-CN" altLang="en-US" sz="3600" b="0" i="0" u="none" strike="noStrike" cap="none" spc="0" normalizeH="0" baseline="0" dirty="0">
                <a:ln>
                  <a:noFill/>
                </a:ln>
                <a:solidFill>
                  <a:srgbClr val="FF0000"/>
                </a:solidFill>
                <a:effectLst/>
                <a:uFillTx/>
                <a:latin typeface="Helvetica"/>
                <a:ea typeface="Helvetica"/>
                <a:cs typeface="Helvetica"/>
                <a:sym typeface="Helvetica"/>
              </a:rPr>
              <a:t>数据拉取</a:t>
            </a:r>
            <a:endParaRPr kumimoji="0" lang="en-US" altLang="zh-CN" sz="3600" b="0" i="0" u="none" strike="noStrike" cap="none" spc="0" normalizeH="0" baseline="0" dirty="0">
              <a:ln>
                <a:noFill/>
              </a:ln>
              <a:solidFill>
                <a:srgbClr val="FF0000"/>
              </a:solidFill>
              <a:effectLst/>
              <a:uFillTx/>
              <a:latin typeface="Helvetica"/>
              <a:ea typeface="Helvetica"/>
              <a:cs typeface="Helvetica"/>
              <a:sym typeface="Helvetica"/>
            </a:endParaRPr>
          </a:p>
          <a:p>
            <a:pPr marL="0" marR="0" indent="0" algn="l" defTabSz="825500" rtl="0" fontAlgn="auto" latinLnBrk="0" hangingPunct="0">
              <a:lnSpc>
                <a:spcPct val="100000"/>
              </a:lnSpc>
              <a:spcBef>
                <a:spcPts val="0"/>
              </a:spcBef>
              <a:spcAft>
                <a:spcPts val="0"/>
              </a:spcAft>
              <a:buClrTx/>
              <a:buSzTx/>
              <a:buFontTx/>
              <a:buNone/>
              <a:tabLst/>
            </a:pPr>
            <a:r>
              <a:rPr kumimoji="0" lang="en-US" altLang="zh-CN" sz="3600" b="0" i="0" u="none" strike="noStrike" cap="none" spc="0" normalizeH="0" baseline="0" dirty="0">
                <a:ln>
                  <a:noFill/>
                </a:ln>
                <a:solidFill>
                  <a:srgbClr val="FF0000"/>
                </a:solidFill>
                <a:effectLst/>
                <a:uFillTx/>
                <a:latin typeface="Helvetica"/>
                <a:ea typeface="Helvetica"/>
                <a:cs typeface="Helvetica"/>
                <a:sym typeface="Helvetica"/>
              </a:rPr>
              <a:t>·</a:t>
            </a:r>
            <a:r>
              <a:rPr kumimoji="0" lang="zh-CN" altLang="en-US" sz="3600" b="0" i="0" u="none" strike="noStrike" cap="none" spc="0" normalizeH="0" baseline="0" dirty="0">
                <a:ln>
                  <a:noFill/>
                </a:ln>
                <a:solidFill>
                  <a:srgbClr val="FF0000"/>
                </a:solidFill>
                <a:effectLst/>
                <a:uFillTx/>
                <a:latin typeface="Helvetica"/>
                <a:ea typeface="Helvetica"/>
                <a:cs typeface="Helvetica"/>
                <a:sym typeface="Helvetica"/>
              </a:rPr>
              <a:t>数据推送</a:t>
            </a:r>
            <a:endParaRPr kumimoji="0" lang="en-US" altLang="zh-CN" sz="3600" b="0" i="0" u="none" strike="noStrike" cap="none" spc="0" normalizeH="0" baseline="0" dirty="0">
              <a:ln>
                <a:noFill/>
              </a:ln>
              <a:solidFill>
                <a:srgbClr val="FF0000"/>
              </a:solidFill>
              <a:effectLst/>
              <a:uFillTx/>
              <a:latin typeface="Helvetica"/>
              <a:ea typeface="Helvetica"/>
              <a:cs typeface="Helvetica"/>
              <a:sym typeface="Helvetica"/>
            </a:endParaRPr>
          </a:p>
          <a:p>
            <a:pPr marL="0" marR="0" indent="0" algn="l" defTabSz="825500" rtl="0" fontAlgn="auto" latinLnBrk="0" hangingPunct="0">
              <a:lnSpc>
                <a:spcPct val="100000"/>
              </a:lnSpc>
              <a:spcBef>
                <a:spcPts val="0"/>
              </a:spcBef>
              <a:spcAft>
                <a:spcPts val="0"/>
              </a:spcAft>
              <a:buClrTx/>
              <a:buSzTx/>
              <a:buFontTx/>
              <a:buNone/>
              <a:tabLst/>
            </a:pPr>
            <a:r>
              <a:rPr lang="en-US" altLang="zh-CN" dirty="0">
                <a:solidFill>
                  <a:srgbClr val="FF0000"/>
                </a:solidFill>
              </a:rPr>
              <a:t>·</a:t>
            </a:r>
            <a:r>
              <a:rPr lang="zh-CN" altLang="en-US" dirty="0">
                <a:solidFill>
                  <a:srgbClr val="FF0000"/>
                </a:solidFill>
              </a:rPr>
              <a:t>定时任务</a:t>
            </a:r>
            <a:endParaRPr lang="en-US" altLang="zh-CN" dirty="0">
              <a:solidFill>
                <a:srgbClr val="FF0000"/>
              </a:solidFill>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rgbClr val="FF0000"/>
                </a:solidFill>
                <a:effectLst/>
                <a:uFillTx/>
                <a:latin typeface="Helvetica"/>
                <a:ea typeface="Helvetica"/>
                <a:cs typeface="Helvetica"/>
                <a:sym typeface="Helvetica"/>
              </a:rPr>
              <a:t>优化服务性能</a:t>
            </a:r>
            <a:endParaRPr kumimoji="0" lang="en-US" altLang="zh-CN" sz="3600" b="0" i="0" u="none" strike="noStrike" cap="none" spc="0" normalizeH="0" baseline="0" dirty="0">
              <a:ln>
                <a:noFill/>
              </a:ln>
              <a:solidFill>
                <a:srgbClr val="FF0000"/>
              </a:solidFill>
              <a:effectLst/>
              <a:uFillTx/>
              <a:latin typeface="Helvetica"/>
              <a:ea typeface="Helvetica"/>
              <a:cs typeface="Helvetica"/>
              <a:sym typeface="Helvetica"/>
            </a:endParaRPr>
          </a:p>
          <a:p>
            <a:pPr marL="0" marR="0" indent="0" algn="l" defTabSz="825500" rtl="0" fontAlgn="auto" latinLnBrk="0" hangingPunct="0">
              <a:lnSpc>
                <a:spcPct val="100000"/>
              </a:lnSpc>
              <a:spcBef>
                <a:spcPts val="0"/>
              </a:spcBef>
              <a:spcAft>
                <a:spcPts val="0"/>
              </a:spcAft>
              <a:buClrTx/>
              <a:buSzTx/>
              <a:buFontTx/>
              <a:buNone/>
              <a:tabLst/>
            </a:pPr>
            <a:r>
              <a:rPr lang="zh-CN" altLang="en-US" dirty="0">
                <a:solidFill>
                  <a:srgbClr val="FF0000"/>
                </a:solidFill>
              </a:rPr>
              <a:t>加强服务治理</a:t>
            </a:r>
            <a:endParaRPr kumimoji="0" lang="zh-CN" altLang="en-US" sz="3600" b="0" i="0" u="none" strike="noStrike" cap="none" spc="0" normalizeH="0" baseline="0" dirty="0">
              <a:ln>
                <a:noFill/>
              </a:ln>
              <a:solidFill>
                <a:srgbClr val="FF0000"/>
              </a:solidFill>
              <a:effectLst/>
              <a:uFillTx/>
              <a:sym typeface="Helvetica"/>
            </a:endParaRPr>
          </a:p>
        </p:txBody>
      </p:sp>
    </p:spTree>
    <p:extLst>
      <p:ext uri="{BB962C8B-B14F-4D97-AF65-F5344CB8AC3E}">
        <p14:creationId xmlns:p14="http://schemas.microsoft.com/office/powerpoint/2010/main" val="38973819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圆角矩形 103">
            <a:extLst>
              <a:ext uri="{FF2B5EF4-FFF2-40B4-BE49-F238E27FC236}">
                <a16:creationId xmlns:a16="http://schemas.microsoft.com/office/drawing/2014/main" id="{59B5A91F-8A3F-2641-9106-FC91F7F00283}"/>
              </a:ext>
            </a:extLst>
          </p:cNvPr>
          <p:cNvSpPr/>
          <p:nvPr/>
        </p:nvSpPr>
        <p:spPr>
          <a:xfrm>
            <a:off x="12489282" y="6543094"/>
            <a:ext cx="4348319" cy="4704424"/>
          </a:xfrm>
          <a:prstGeom prst="roundRect">
            <a:avLst/>
          </a:prstGeom>
          <a:solidFill>
            <a:schemeClr val="tx2">
              <a:lumMod val="20000"/>
              <a:lumOff val="80000"/>
              <a:alpha val="0"/>
            </a:schemeClr>
          </a:solid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72" name="圆角矩形 71">
            <a:extLst>
              <a:ext uri="{FF2B5EF4-FFF2-40B4-BE49-F238E27FC236}">
                <a16:creationId xmlns:a16="http://schemas.microsoft.com/office/drawing/2014/main" id="{C6159A25-A8C9-1F47-97CF-8BDAD942D414}"/>
              </a:ext>
            </a:extLst>
          </p:cNvPr>
          <p:cNvSpPr/>
          <p:nvPr/>
        </p:nvSpPr>
        <p:spPr>
          <a:xfrm>
            <a:off x="2978209" y="6527154"/>
            <a:ext cx="8502591" cy="2243954"/>
          </a:xfrm>
          <a:prstGeom prst="roundRect">
            <a:avLst/>
          </a:prstGeom>
          <a:solidFill>
            <a:schemeClr val="tx2">
              <a:lumMod val="20000"/>
              <a:lumOff val="80000"/>
              <a:alpha val="0"/>
            </a:schemeClr>
          </a:solid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8</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重难点介绍</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2</a:t>
              </a:r>
              <a:endParaRPr dirty="0"/>
            </a:p>
          </p:txBody>
        </p:sp>
      </p:grpSp>
      <p:sp>
        <p:nvSpPr>
          <p:cNvPr id="86" name="圆角矩形 3">
            <a:extLst>
              <a:ext uri="{FF2B5EF4-FFF2-40B4-BE49-F238E27FC236}">
                <a16:creationId xmlns:a16="http://schemas.microsoft.com/office/drawing/2014/main" id="{BA4E32AE-74A5-584F-B9CD-393ED73147E5}"/>
              </a:ext>
            </a:extLst>
          </p:cNvPr>
          <p:cNvSpPr/>
          <p:nvPr/>
        </p:nvSpPr>
        <p:spPr>
          <a:xfrm>
            <a:off x="3096728" y="3940944"/>
            <a:ext cx="13740873"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接入层</a:t>
            </a:r>
            <a:r>
              <a:rPr lang="en-US" altLang="zh-CN" sz="2700" dirty="0">
                <a:sym typeface="+mn-ea"/>
              </a:rPr>
              <a:t>(http/</a:t>
            </a:r>
            <a:r>
              <a:rPr lang="en-US" altLang="zh-CN" sz="2700" dirty="0" err="1">
                <a:sym typeface="+mn-ea"/>
              </a:rPr>
              <a:t>taf</a:t>
            </a:r>
            <a:r>
              <a:rPr lang="en-US" altLang="zh-CN" sz="2700" dirty="0">
                <a:sym typeface="+mn-ea"/>
              </a:rPr>
              <a:t>)</a:t>
            </a:r>
            <a:endParaRPr lang="zh-CN" altLang="en-US" sz="2700" dirty="0">
              <a:sym typeface="+mn-ea"/>
            </a:endParaRPr>
          </a:p>
        </p:txBody>
      </p:sp>
      <p:cxnSp>
        <p:nvCxnSpPr>
          <p:cNvPr id="87" name="直接连接符 30">
            <a:extLst>
              <a:ext uri="{FF2B5EF4-FFF2-40B4-BE49-F238E27FC236}">
                <a16:creationId xmlns:a16="http://schemas.microsoft.com/office/drawing/2014/main" id="{B6D0EC49-CF38-E843-866A-DCF175D4A6E1}"/>
              </a:ext>
            </a:extLst>
          </p:cNvPr>
          <p:cNvCxnSpPr>
            <a:cxnSpLocks/>
          </p:cNvCxnSpPr>
          <p:nvPr/>
        </p:nvCxnSpPr>
        <p:spPr>
          <a:xfrm flipV="1">
            <a:off x="2863461" y="6276572"/>
            <a:ext cx="14331719" cy="129756"/>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sp>
        <p:nvSpPr>
          <p:cNvPr id="90" name="圆角矩形 3">
            <a:extLst>
              <a:ext uri="{FF2B5EF4-FFF2-40B4-BE49-F238E27FC236}">
                <a16:creationId xmlns:a16="http://schemas.microsoft.com/office/drawing/2014/main" id="{8CBD0E76-51F4-114A-B699-34D86FA68E7C}"/>
              </a:ext>
            </a:extLst>
          </p:cNvPr>
          <p:cNvSpPr/>
          <p:nvPr/>
        </p:nvSpPr>
        <p:spPr>
          <a:xfrm>
            <a:off x="6419941" y="5252101"/>
            <a:ext cx="2477087"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专辑逻辑</a:t>
            </a:r>
            <a:r>
              <a:rPr lang="en-US" altLang="zh-CN" sz="2700" dirty="0" err="1">
                <a:sym typeface="+mn-ea"/>
              </a:rPr>
              <a:t>svr</a:t>
            </a:r>
            <a:endParaRPr lang="zh-CN" altLang="en-US" sz="2700" dirty="0">
              <a:sym typeface="+mn-ea"/>
            </a:endParaRPr>
          </a:p>
        </p:txBody>
      </p:sp>
      <p:cxnSp>
        <p:nvCxnSpPr>
          <p:cNvPr id="91" name="直线箭头连接符 90">
            <a:extLst>
              <a:ext uri="{FF2B5EF4-FFF2-40B4-BE49-F238E27FC236}">
                <a16:creationId xmlns:a16="http://schemas.microsoft.com/office/drawing/2014/main" id="{4A1D5584-4954-154D-B763-579B8B287CB9}"/>
              </a:ext>
            </a:extLst>
          </p:cNvPr>
          <p:cNvCxnSpPr>
            <a:cxnSpLocks/>
          </p:cNvCxnSpPr>
          <p:nvPr/>
        </p:nvCxnSpPr>
        <p:spPr>
          <a:xfrm>
            <a:off x="6495650" y="3121067"/>
            <a:ext cx="0" cy="716000"/>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94" name="直线箭头连接符 93">
            <a:extLst>
              <a:ext uri="{FF2B5EF4-FFF2-40B4-BE49-F238E27FC236}">
                <a16:creationId xmlns:a16="http://schemas.microsoft.com/office/drawing/2014/main" id="{90E17C5D-1BCA-E24F-9EBE-01F6D3886D2A}"/>
              </a:ext>
            </a:extLst>
          </p:cNvPr>
          <p:cNvCxnSpPr>
            <a:cxnSpLocks/>
            <a:stCxn id="90" idx="2"/>
          </p:cNvCxnSpPr>
          <p:nvPr/>
        </p:nvCxnSpPr>
        <p:spPr>
          <a:xfrm>
            <a:off x="7658485" y="6045851"/>
            <a:ext cx="404189" cy="716000"/>
          </a:xfrm>
          <a:prstGeom prst="straightConnector1">
            <a:avLst/>
          </a:prstGeom>
          <a:noFill/>
          <a:ln w="25400" cap="flat">
            <a:solidFill>
              <a:srgbClr val="FFFFFF"/>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03" name="圆角矩形 3">
            <a:extLst>
              <a:ext uri="{FF2B5EF4-FFF2-40B4-BE49-F238E27FC236}">
                <a16:creationId xmlns:a16="http://schemas.microsoft.com/office/drawing/2014/main" id="{2AF79C91-FC13-C140-9E45-6C726F6A1E22}"/>
              </a:ext>
            </a:extLst>
          </p:cNvPr>
          <p:cNvSpPr/>
          <p:nvPr/>
        </p:nvSpPr>
        <p:spPr>
          <a:xfrm>
            <a:off x="13481110" y="5186506"/>
            <a:ext cx="2229866"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en-US" altLang="zh-CN" sz="2700" dirty="0"/>
              <a:t>……</a:t>
            </a:r>
            <a:endParaRPr lang="zh-CN" altLang="en-US" sz="2700" dirty="0"/>
          </a:p>
        </p:txBody>
      </p:sp>
      <p:cxnSp>
        <p:nvCxnSpPr>
          <p:cNvPr id="106" name="直线箭头连接符 105">
            <a:extLst>
              <a:ext uri="{FF2B5EF4-FFF2-40B4-BE49-F238E27FC236}">
                <a16:creationId xmlns:a16="http://schemas.microsoft.com/office/drawing/2014/main" id="{32502DE0-07AC-A343-9CC2-809DDC5283B7}"/>
              </a:ext>
            </a:extLst>
          </p:cNvPr>
          <p:cNvCxnSpPr>
            <a:cxnSpLocks/>
          </p:cNvCxnSpPr>
          <p:nvPr/>
        </p:nvCxnSpPr>
        <p:spPr>
          <a:xfrm flipV="1">
            <a:off x="19517391" y="3121018"/>
            <a:ext cx="0" cy="716693"/>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sp>
        <p:nvSpPr>
          <p:cNvPr id="109" name="圆角矩形 3">
            <a:extLst>
              <a:ext uri="{FF2B5EF4-FFF2-40B4-BE49-F238E27FC236}">
                <a16:creationId xmlns:a16="http://schemas.microsoft.com/office/drawing/2014/main" id="{1ADF62D8-4DA3-3E4E-9BA6-D9403BD488A1}"/>
              </a:ext>
            </a:extLst>
          </p:cNvPr>
          <p:cNvSpPr/>
          <p:nvPr/>
        </p:nvSpPr>
        <p:spPr>
          <a:xfrm>
            <a:off x="9962414" y="5228792"/>
            <a:ext cx="2477087"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栏目逻辑</a:t>
            </a:r>
            <a:r>
              <a:rPr lang="en-US" altLang="zh-CN" sz="2700" dirty="0" err="1">
                <a:sym typeface="+mn-ea"/>
              </a:rPr>
              <a:t>svr</a:t>
            </a:r>
            <a:endParaRPr lang="zh-CN" altLang="en-US" sz="2700" dirty="0">
              <a:sym typeface="+mn-ea"/>
            </a:endParaRPr>
          </a:p>
        </p:txBody>
      </p:sp>
      <p:sp>
        <p:nvSpPr>
          <p:cNvPr id="112" name="矩形 111">
            <a:extLst>
              <a:ext uri="{FF2B5EF4-FFF2-40B4-BE49-F238E27FC236}">
                <a16:creationId xmlns:a16="http://schemas.microsoft.com/office/drawing/2014/main" id="{DBE2D208-17C8-3E49-8056-061F328927A1}"/>
              </a:ext>
            </a:extLst>
          </p:cNvPr>
          <p:cNvSpPr/>
          <p:nvPr/>
        </p:nvSpPr>
        <p:spPr>
          <a:xfrm>
            <a:off x="2867424" y="2277435"/>
            <a:ext cx="2297341"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星海管理台</a:t>
            </a:r>
          </a:p>
        </p:txBody>
      </p:sp>
      <p:sp>
        <p:nvSpPr>
          <p:cNvPr id="113" name="矩形 112">
            <a:extLst>
              <a:ext uri="{FF2B5EF4-FFF2-40B4-BE49-F238E27FC236}">
                <a16:creationId xmlns:a16="http://schemas.microsoft.com/office/drawing/2014/main" id="{D8149226-9097-E54E-9F84-B34BE45F8642}"/>
              </a:ext>
            </a:extLst>
          </p:cNvPr>
          <p:cNvSpPr/>
          <p:nvPr/>
        </p:nvSpPr>
        <p:spPr>
          <a:xfrm>
            <a:off x="13846506" y="2277435"/>
            <a:ext cx="2228976"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第三方调用</a:t>
            </a:r>
          </a:p>
        </p:txBody>
      </p:sp>
      <p:sp>
        <p:nvSpPr>
          <p:cNvPr id="114" name="矩形 113">
            <a:extLst>
              <a:ext uri="{FF2B5EF4-FFF2-40B4-BE49-F238E27FC236}">
                <a16:creationId xmlns:a16="http://schemas.microsoft.com/office/drawing/2014/main" id="{3C3A1B2F-B070-2748-99A3-6E70C2A99E1A}"/>
              </a:ext>
            </a:extLst>
          </p:cNvPr>
          <p:cNvSpPr/>
          <p:nvPr/>
        </p:nvSpPr>
        <p:spPr>
          <a:xfrm>
            <a:off x="5540980" y="2277435"/>
            <a:ext cx="1909341"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外包上传</a:t>
            </a:r>
          </a:p>
        </p:txBody>
      </p:sp>
      <p:sp>
        <p:nvSpPr>
          <p:cNvPr id="115" name="矩形 114">
            <a:extLst>
              <a:ext uri="{FF2B5EF4-FFF2-40B4-BE49-F238E27FC236}">
                <a16:creationId xmlns:a16="http://schemas.microsoft.com/office/drawing/2014/main" id="{A70A8F6F-5A03-B04D-B0B3-75B88385AFC1}"/>
              </a:ext>
            </a:extLst>
          </p:cNvPr>
          <p:cNvSpPr/>
          <p:nvPr/>
        </p:nvSpPr>
        <p:spPr>
          <a:xfrm>
            <a:off x="7763106" y="2277435"/>
            <a:ext cx="1532514"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标准化</a:t>
            </a:r>
          </a:p>
        </p:txBody>
      </p:sp>
      <p:sp>
        <p:nvSpPr>
          <p:cNvPr id="117" name="矩形 116">
            <a:extLst>
              <a:ext uri="{FF2B5EF4-FFF2-40B4-BE49-F238E27FC236}">
                <a16:creationId xmlns:a16="http://schemas.microsoft.com/office/drawing/2014/main" id="{90A726D2-98F1-4840-9D2C-96E1B066A1DB}"/>
              </a:ext>
            </a:extLst>
          </p:cNvPr>
          <p:cNvSpPr/>
          <p:nvPr/>
        </p:nvSpPr>
        <p:spPr>
          <a:xfrm>
            <a:off x="9653009" y="2277435"/>
            <a:ext cx="1916452"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一审火箭</a:t>
            </a:r>
          </a:p>
        </p:txBody>
      </p:sp>
      <p:sp>
        <p:nvSpPr>
          <p:cNvPr id="118" name="矩形 117">
            <a:extLst>
              <a:ext uri="{FF2B5EF4-FFF2-40B4-BE49-F238E27FC236}">
                <a16:creationId xmlns:a16="http://schemas.microsoft.com/office/drawing/2014/main" id="{FDEAAD3A-7999-1443-B861-51ECBE0963F0}"/>
              </a:ext>
            </a:extLst>
          </p:cNvPr>
          <p:cNvSpPr/>
          <p:nvPr/>
        </p:nvSpPr>
        <p:spPr>
          <a:xfrm>
            <a:off x="11949153" y="2277435"/>
            <a:ext cx="1539962"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企鹅号</a:t>
            </a:r>
          </a:p>
        </p:txBody>
      </p:sp>
      <p:sp>
        <p:nvSpPr>
          <p:cNvPr id="120" name="矩形 119">
            <a:extLst>
              <a:ext uri="{FF2B5EF4-FFF2-40B4-BE49-F238E27FC236}">
                <a16:creationId xmlns:a16="http://schemas.microsoft.com/office/drawing/2014/main" id="{5FF5A9D0-4461-8B4E-9C13-39D863400C13}"/>
              </a:ext>
            </a:extLst>
          </p:cNvPr>
          <p:cNvSpPr/>
          <p:nvPr/>
        </p:nvSpPr>
        <p:spPr>
          <a:xfrm>
            <a:off x="19646904" y="6986722"/>
            <a:ext cx="2228976" cy="716693"/>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UNION</a:t>
            </a:r>
            <a:endParaRPr lang="zh-CN" altLang="en-US" sz="2800" dirty="0">
              <a:solidFill>
                <a:srgbClr val="000000"/>
              </a:solidFill>
              <a:latin typeface="微软雅黑" charset="0"/>
              <a:ea typeface="微软雅黑" charset="0"/>
              <a:sym typeface="Helvetica Neue Medium"/>
            </a:endParaRPr>
          </a:p>
        </p:txBody>
      </p:sp>
      <p:sp>
        <p:nvSpPr>
          <p:cNvPr id="131" name="矩形 130">
            <a:extLst>
              <a:ext uri="{FF2B5EF4-FFF2-40B4-BE49-F238E27FC236}">
                <a16:creationId xmlns:a16="http://schemas.microsoft.com/office/drawing/2014/main" id="{F31C8057-2776-E149-8654-A6D10A7C5BE5}"/>
              </a:ext>
            </a:extLst>
          </p:cNvPr>
          <p:cNvSpPr/>
          <p:nvPr/>
        </p:nvSpPr>
        <p:spPr>
          <a:xfrm>
            <a:off x="19646904" y="7923923"/>
            <a:ext cx="2228976" cy="716692"/>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TDW</a:t>
            </a:r>
            <a:endParaRPr lang="zh-CN" altLang="en-US" sz="2800" dirty="0">
              <a:solidFill>
                <a:srgbClr val="000000"/>
              </a:solidFill>
              <a:latin typeface="微软雅黑" charset="0"/>
              <a:ea typeface="微软雅黑" charset="0"/>
              <a:sym typeface="Helvetica Neue Medium"/>
            </a:endParaRPr>
          </a:p>
        </p:txBody>
      </p:sp>
      <p:sp>
        <p:nvSpPr>
          <p:cNvPr id="135" name="矩形 134">
            <a:extLst>
              <a:ext uri="{FF2B5EF4-FFF2-40B4-BE49-F238E27FC236}">
                <a16:creationId xmlns:a16="http://schemas.microsoft.com/office/drawing/2014/main" id="{3A225116-CDF2-1B4B-B185-225ABE492E3C}"/>
              </a:ext>
            </a:extLst>
          </p:cNvPr>
          <p:cNvSpPr/>
          <p:nvPr/>
        </p:nvSpPr>
        <p:spPr>
          <a:xfrm>
            <a:off x="19642705" y="9800115"/>
            <a:ext cx="2228976" cy="761604"/>
          </a:xfrm>
          <a:prstGeom prst="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订阅系统</a:t>
            </a:r>
          </a:p>
        </p:txBody>
      </p:sp>
      <p:sp>
        <p:nvSpPr>
          <p:cNvPr id="136" name="矩形 135">
            <a:extLst>
              <a:ext uri="{FF2B5EF4-FFF2-40B4-BE49-F238E27FC236}">
                <a16:creationId xmlns:a16="http://schemas.microsoft.com/office/drawing/2014/main" id="{440D0617-F015-8041-89F0-C1E21A4CEF4F}"/>
              </a:ext>
            </a:extLst>
          </p:cNvPr>
          <p:cNvSpPr/>
          <p:nvPr/>
        </p:nvSpPr>
        <p:spPr>
          <a:xfrm>
            <a:off x="19646904" y="8861123"/>
            <a:ext cx="2228976" cy="684501"/>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ES</a:t>
            </a:r>
            <a:endParaRPr lang="zh-CN" altLang="en-US" sz="2800" dirty="0">
              <a:solidFill>
                <a:srgbClr val="000000"/>
              </a:solidFill>
              <a:latin typeface="微软雅黑" charset="0"/>
              <a:ea typeface="微软雅黑" charset="0"/>
              <a:sym typeface="Helvetica Neue Medium"/>
            </a:endParaRPr>
          </a:p>
        </p:txBody>
      </p:sp>
      <p:cxnSp>
        <p:nvCxnSpPr>
          <p:cNvPr id="137" name="直接连接符 32">
            <a:extLst>
              <a:ext uri="{FF2B5EF4-FFF2-40B4-BE49-F238E27FC236}">
                <a16:creationId xmlns:a16="http://schemas.microsoft.com/office/drawing/2014/main" id="{44CF8E08-C754-EE4A-9387-5A0FB56841FC}"/>
              </a:ext>
            </a:extLst>
          </p:cNvPr>
          <p:cNvCxnSpPr>
            <a:cxnSpLocks/>
          </p:cNvCxnSpPr>
          <p:nvPr/>
        </p:nvCxnSpPr>
        <p:spPr>
          <a:xfrm>
            <a:off x="2863461" y="3868059"/>
            <a:ext cx="14331719" cy="22165"/>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sp>
        <p:nvSpPr>
          <p:cNvPr id="138" name="矩形 137">
            <a:extLst>
              <a:ext uri="{FF2B5EF4-FFF2-40B4-BE49-F238E27FC236}">
                <a16:creationId xmlns:a16="http://schemas.microsoft.com/office/drawing/2014/main" id="{DC673AB3-4DF7-B54B-8801-590CBC62F47D}"/>
              </a:ext>
            </a:extLst>
          </p:cNvPr>
          <p:cNvSpPr/>
          <p:nvPr/>
        </p:nvSpPr>
        <p:spPr>
          <a:xfrm>
            <a:off x="18883093" y="2256420"/>
            <a:ext cx="1239774"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合作方</a:t>
            </a:r>
          </a:p>
        </p:txBody>
      </p:sp>
      <p:sp>
        <p:nvSpPr>
          <p:cNvPr id="139" name="矩形 138">
            <a:extLst>
              <a:ext uri="{FF2B5EF4-FFF2-40B4-BE49-F238E27FC236}">
                <a16:creationId xmlns:a16="http://schemas.microsoft.com/office/drawing/2014/main" id="{61AC861A-9DB7-584C-899C-251A190E262E}"/>
              </a:ext>
            </a:extLst>
          </p:cNvPr>
          <p:cNvSpPr/>
          <p:nvPr/>
        </p:nvSpPr>
        <p:spPr>
          <a:xfrm>
            <a:off x="20380953" y="2256420"/>
            <a:ext cx="1239773"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APP</a:t>
            </a:r>
            <a:endParaRPr lang="zh-CN" altLang="en-US" sz="2800" dirty="0">
              <a:solidFill>
                <a:srgbClr val="000000"/>
              </a:solidFill>
              <a:latin typeface="微软雅黑" charset="0"/>
              <a:ea typeface="微软雅黑" charset="0"/>
              <a:sym typeface="Helvetica Neue Medium"/>
            </a:endParaRPr>
          </a:p>
        </p:txBody>
      </p:sp>
      <p:sp>
        <p:nvSpPr>
          <p:cNvPr id="140" name="矩形 139">
            <a:extLst>
              <a:ext uri="{FF2B5EF4-FFF2-40B4-BE49-F238E27FC236}">
                <a16:creationId xmlns:a16="http://schemas.microsoft.com/office/drawing/2014/main" id="{8465FD56-2FFB-E841-BD57-D514BC4FEB3D}"/>
              </a:ext>
            </a:extLst>
          </p:cNvPr>
          <p:cNvSpPr/>
          <p:nvPr/>
        </p:nvSpPr>
        <p:spPr>
          <a:xfrm>
            <a:off x="21744999" y="2278082"/>
            <a:ext cx="1037870" cy="944880"/>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b="1" dirty="0">
                <a:solidFill>
                  <a:srgbClr val="000000"/>
                </a:solidFill>
                <a:latin typeface="微软雅黑" charset="0"/>
                <a:ea typeface="微软雅黑" charset="0"/>
                <a:sym typeface="Helvetica Neue Medium"/>
              </a:rPr>
              <a:t>…</a:t>
            </a:r>
            <a:endParaRPr lang="zh-CN" altLang="en-US" sz="2800" b="1" dirty="0">
              <a:solidFill>
                <a:srgbClr val="000000"/>
              </a:solidFill>
              <a:latin typeface="微软雅黑" charset="0"/>
              <a:ea typeface="微软雅黑" charset="0"/>
              <a:sym typeface="Helvetica Neue Medium"/>
            </a:endParaRPr>
          </a:p>
        </p:txBody>
      </p:sp>
      <p:cxnSp>
        <p:nvCxnSpPr>
          <p:cNvPr id="142" name="直线箭头连接符 141">
            <a:extLst>
              <a:ext uri="{FF2B5EF4-FFF2-40B4-BE49-F238E27FC236}">
                <a16:creationId xmlns:a16="http://schemas.microsoft.com/office/drawing/2014/main" id="{F16F7D1A-9BAB-9448-854C-ECBD2775EBA8}"/>
              </a:ext>
            </a:extLst>
          </p:cNvPr>
          <p:cNvCxnSpPr>
            <a:cxnSpLocks/>
          </p:cNvCxnSpPr>
          <p:nvPr/>
        </p:nvCxnSpPr>
        <p:spPr>
          <a:xfrm>
            <a:off x="10611235" y="3201300"/>
            <a:ext cx="0" cy="716000"/>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43" name="直线箭头连接符 142">
            <a:extLst>
              <a:ext uri="{FF2B5EF4-FFF2-40B4-BE49-F238E27FC236}">
                <a16:creationId xmlns:a16="http://schemas.microsoft.com/office/drawing/2014/main" id="{B83E427C-8425-7B48-AC71-6211E0204964}"/>
              </a:ext>
            </a:extLst>
          </p:cNvPr>
          <p:cNvCxnSpPr>
            <a:cxnSpLocks/>
          </p:cNvCxnSpPr>
          <p:nvPr/>
        </p:nvCxnSpPr>
        <p:spPr>
          <a:xfrm>
            <a:off x="12689486" y="3205417"/>
            <a:ext cx="0" cy="716000"/>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44" name="直线箭头连接符 143">
            <a:extLst>
              <a:ext uri="{FF2B5EF4-FFF2-40B4-BE49-F238E27FC236}">
                <a16:creationId xmlns:a16="http://schemas.microsoft.com/office/drawing/2014/main" id="{A3E25517-1976-3A4B-8130-7365C49F6E31}"/>
              </a:ext>
            </a:extLst>
          </p:cNvPr>
          <p:cNvCxnSpPr>
            <a:cxnSpLocks/>
          </p:cNvCxnSpPr>
          <p:nvPr/>
        </p:nvCxnSpPr>
        <p:spPr>
          <a:xfrm>
            <a:off x="8529363" y="3201300"/>
            <a:ext cx="0" cy="680517"/>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45" name="直线箭头连接符 144">
            <a:extLst>
              <a:ext uri="{FF2B5EF4-FFF2-40B4-BE49-F238E27FC236}">
                <a16:creationId xmlns:a16="http://schemas.microsoft.com/office/drawing/2014/main" id="{44035338-F358-B148-8A07-CB297F3A287A}"/>
              </a:ext>
            </a:extLst>
          </p:cNvPr>
          <p:cNvCxnSpPr>
            <a:cxnSpLocks/>
          </p:cNvCxnSpPr>
          <p:nvPr/>
        </p:nvCxnSpPr>
        <p:spPr>
          <a:xfrm>
            <a:off x="14960994" y="3205978"/>
            <a:ext cx="0" cy="680517"/>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50" name="直线箭头连接符 149">
            <a:extLst>
              <a:ext uri="{FF2B5EF4-FFF2-40B4-BE49-F238E27FC236}">
                <a16:creationId xmlns:a16="http://schemas.microsoft.com/office/drawing/2014/main" id="{A49C3B05-314B-B440-BFD0-9EB76EDAFCCB}"/>
              </a:ext>
            </a:extLst>
          </p:cNvPr>
          <p:cNvCxnSpPr>
            <a:cxnSpLocks/>
          </p:cNvCxnSpPr>
          <p:nvPr/>
        </p:nvCxnSpPr>
        <p:spPr>
          <a:xfrm flipV="1">
            <a:off x="20965138" y="3151823"/>
            <a:ext cx="0" cy="716693"/>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51" name="直线箭头连接符 150">
            <a:extLst>
              <a:ext uri="{FF2B5EF4-FFF2-40B4-BE49-F238E27FC236}">
                <a16:creationId xmlns:a16="http://schemas.microsoft.com/office/drawing/2014/main" id="{856719C0-37E8-4941-8868-83EE11ECF779}"/>
              </a:ext>
            </a:extLst>
          </p:cNvPr>
          <p:cNvCxnSpPr>
            <a:cxnSpLocks/>
          </p:cNvCxnSpPr>
          <p:nvPr/>
        </p:nvCxnSpPr>
        <p:spPr>
          <a:xfrm flipV="1">
            <a:off x="22254360" y="3173531"/>
            <a:ext cx="0" cy="716693"/>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52" name="直接连接符 32">
            <a:extLst>
              <a:ext uri="{FF2B5EF4-FFF2-40B4-BE49-F238E27FC236}">
                <a16:creationId xmlns:a16="http://schemas.microsoft.com/office/drawing/2014/main" id="{90F95722-08B8-9B47-B1F6-8A3E2AC62326}"/>
              </a:ext>
            </a:extLst>
          </p:cNvPr>
          <p:cNvCxnSpPr>
            <a:cxnSpLocks/>
          </p:cNvCxnSpPr>
          <p:nvPr/>
        </p:nvCxnSpPr>
        <p:spPr>
          <a:xfrm>
            <a:off x="18883093" y="3769419"/>
            <a:ext cx="3961571" cy="34980"/>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sp>
        <p:nvSpPr>
          <p:cNvPr id="157" name="圆角矩形 156">
            <a:extLst>
              <a:ext uri="{FF2B5EF4-FFF2-40B4-BE49-F238E27FC236}">
                <a16:creationId xmlns:a16="http://schemas.microsoft.com/office/drawing/2014/main" id="{3AE2B809-D976-064B-9D3A-2A3CB93A10AF}"/>
              </a:ext>
            </a:extLst>
          </p:cNvPr>
          <p:cNvSpPr/>
          <p:nvPr/>
        </p:nvSpPr>
        <p:spPr>
          <a:xfrm>
            <a:off x="18818383" y="6527154"/>
            <a:ext cx="3914765" cy="4786022"/>
          </a:xfrm>
          <a:prstGeom prst="roundRect">
            <a:avLst/>
          </a:prstGeom>
          <a:no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163" name="文本框 162">
            <a:extLst>
              <a:ext uri="{FF2B5EF4-FFF2-40B4-BE49-F238E27FC236}">
                <a16:creationId xmlns:a16="http://schemas.microsoft.com/office/drawing/2014/main" id="{4198B893-A0DB-8548-9FB9-9154C2AE02D5}"/>
              </a:ext>
            </a:extLst>
          </p:cNvPr>
          <p:cNvSpPr txBox="1"/>
          <p:nvPr/>
        </p:nvSpPr>
        <p:spPr>
          <a:xfrm>
            <a:off x="868965" y="2972573"/>
            <a:ext cx="148758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应用层</a:t>
            </a:r>
          </a:p>
        </p:txBody>
      </p:sp>
      <p:sp>
        <p:nvSpPr>
          <p:cNvPr id="164" name="文本框 163">
            <a:extLst>
              <a:ext uri="{FF2B5EF4-FFF2-40B4-BE49-F238E27FC236}">
                <a16:creationId xmlns:a16="http://schemas.microsoft.com/office/drawing/2014/main" id="{49440D18-0067-2742-BCBE-1D7885AD22ED}"/>
              </a:ext>
            </a:extLst>
          </p:cNvPr>
          <p:cNvSpPr txBox="1"/>
          <p:nvPr/>
        </p:nvSpPr>
        <p:spPr>
          <a:xfrm>
            <a:off x="821083" y="5018614"/>
            <a:ext cx="148758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逻辑层</a:t>
            </a:r>
          </a:p>
        </p:txBody>
      </p:sp>
      <p:sp>
        <p:nvSpPr>
          <p:cNvPr id="165" name="文本框 164">
            <a:extLst>
              <a:ext uri="{FF2B5EF4-FFF2-40B4-BE49-F238E27FC236}">
                <a16:creationId xmlns:a16="http://schemas.microsoft.com/office/drawing/2014/main" id="{CAD3082B-D1C2-C54C-9E32-0B19B48F1D76}"/>
              </a:ext>
            </a:extLst>
          </p:cNvPr>
          <p:cNvSpPr txBox="1"/>
          <p:nvPr/>
        </p:nvSpPr>
        <p:spPr>
          <a:xfrm>
            <a:off x="908129" y="6756685"/>
            <a:ext cx="1487587" cy="6565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dirty="0"/>
              <a:t>存储</a:t>
            </a:r>
            <a:r>
              <a:rPr kumimoji="0" lang="zh-CN" altLang="en-US" sz="3600" b="0" i="0" u="none" strike="noStrike" cap="none" spc="0" normalizeH="0" baseline="0" dirty="0">
                <a:ln>
                  <a:noFill/>
                </a:ln>
                <a:solidFill>
                  <a:schemeClr val="accent6">
                    <a:hueOff val="10811956"/>
                    <a:satOff val="-58544"/>
                    <a:lumOff val="-9736"/>
                  </a:schemeClr>
                </a:solidFill>
                <a:effectLst/>
                <a:uFillTx/>
                <a:latin typeface="Helvetica"/>
                <a:ea typeface="Helvetica"/>
                <a:cs typeface="Helvetica"/>
                <a:sym typeface="Helvetica"/>
              </a:rPr>
              <a:t>层</a:t>
            </a:r>
          </a:p>
        </p:txBody>
      </p:sp>
      <p:sp>
        <p:nvSpPr>
          <p:cNvPr id="181" name="内页标题，建议30字以内…">
            <a:extLst>
              <a:ext uri="{FF2B5EF4-FFF2-40B4-BE49-F238E27FC236}">
                <a16:creationId xmlns:a16="http://schemas.microsoft.com/office/drawing/2014/main" id="{4C6CFB34-BB8B-5D49-8ADC-A6A94A5392F1}"/>
              </a:ext>
            </a:extLst>
          </p:cNvPr>
          <p:cNvSpPr txBox="1"/>
          <p:nvPr/>
        </p:nvSpPr>
        <p:spPr>
          <a:xfrm>
            <a:off x="408791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t>媒资系统</a:t>
            </a:r>
            <a:r>
              <a:rPr lang="en-US" altLang="zh-CN" sz="6000" dirty="0"/>
              <a:t>-</a:t>
            </a:r>
            <a:r>
              <a:rPr lang="zh-CN" altLang="en-US" sz="6000" dirty="0"/>
              <a:t>新架构</a:t>
            </a:r>
            <a:endParaRPr sz="6000" dirty="0">
              <a:solidFill>
                <a:srgbClr val="FF0000"/>
              </a:solidFill>
            </a:endParaRPr>
          </a:p>
        </p:txBody>
      </p:sp>
      <p:sp>
        <p:nvSpPr>
          <p:cNvPr id="64" name="圆角矩形 3">
            <a:extLst>
              <a:ext uri="{FF2B5EF4-FFF2-40B4-BE49-F238E27FC236}">
                <a16:creationId xmlns:a16="http://schemas.microsoft.com/office/drawing/2014/main" id="{D24E0074-8673-9742-87BB-A4F747E4D2FF}"/>
              </a:ext>
            </a:extLst>
          </p:cNvPr>
          <p:cNvSpPr/>
          <p:nvPr/>
        </p:nvSpPr>
        <p:spPr>
          <a:xfrm>
            <a:off x="3217339" y="6700642"/>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协议解析</a:t>
            </a:r>
          </a:p>
        </p:txBody>
      </p:sp>
      <p:sp>
        <p:nvSpPr>
          <p:cNvPr id="65" name="圆角矩形 3">
            <a:extLst>
              <a:ext uri="{FF2B5EF4-FFF2-40B4-BE49-F238E27FC236}">
                <a16:creationId xmlns:a16="http://schemas.microsoft.com/office/drawing/2014/main" id="{7E91DB6A-1267-6C43-9512-3A2FDDC96027}"/>
              </a:ext>
            </a:extLst>
          </p:cNvPr>
          <p:cNvSpPr/>
          <p:nvPr/>
        </p:nvSpPr>
        <p:spPr>
          <a:xfrm>
            <a:off x="4800220" y="6696773"/>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逻辑表</a:t>
            </a:r>
            <a:r>
              <a:rPr lang="en-US" altLang="zh-CN" sz="1800" dirty="0">
                <a:sym typeface="+mn-ea"/>
              </a:rPr>
              <a:t>query</a:t>
            </a:r>
            <a:endParaRPr lang="zh-CN" altLang="en-US" sz="1800" dirty="0">
              <a:sym typeface="+mn-ea"/>
            </a:endParaRPr>
          </a:p>
        </p:txBody>
      </p:sp>
      <p:sp>
        <p:nvSpPr>
          <p:cNvPr id="66" name="圆角矩形 3">
            <a:extLst>
              <a:ext uri="{FF2B5EF4-FFF2-40B4-BE49-F238E27FC236}">
                <a16:creationId xmlns:a16="http://schemas.microsoft.com/office/drawing/2014/main" id="{2589BEC2-26A9-144A-AE77-41E8FA0E7BF4}"/>
              </a:ext>
            </a:extLst>
          </p:cNvPr>
          <p:cNvSpPr/>
          <p:nvPr/>
        </p:nvSpPr>
        <p:spPr>
          <a:xfrm>
            <a:off x="6455503" y="6721296"/>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物理表</a:t>
            </a:r>
            <a:r>
              <a:rPr lang="en-US" altLang="zh-CN" sz="1800" dirty="0">
                <a:sym typeface="+mn-ea"/>
              </a:rPr>
              <a:t>query</a:t>
            </a:r>
            <a:endParaRPr lang="zh-CN" altLang="en-US" sz="1800" dirty="0">
              <a:sym typeface="+mn-ea"/>
            </a:endParaRPr>
          </a:p>
        </p:txBody>
      </p:sp>
      <p:sp>
        <p:nvSpPr>
          <p:cNvPr id="67" name="圆角矩形 3">
            <a:extLst>
              <a:ext uri="{FF2B5EF4-FFF2-40B4-BE49-F238E27FC236}">
                <a16:creationId xmlns:a16="http://schemas.microsoft.com/office/drawing/2014/main" id="{163919D3-0874-7D42-B07C-4F7B6F44BD3A}"/>
              </a:ext>
            </a:extLst>
          </p:cNvPr>
          <p:cNvSpPr/>
          <p:nvPr/>
        </p:nvSpPr>
        <p:spPr>
          <a:xfrm>
            <a:off x="8143659" y="6683580"/>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结果合并</a:t>
            </a:r>
          </a:p>
        </p:txBody>
      </p:sp>
      <p:sp>
        <p:nvSpPr>
          <p:cNvPr id="68" name="圆角矩形 3">
            <a:extLst>
              <a:ext uri="{FF2B5EF4-FFF2-40B4-BE49-F238E27FC236}">
                <a16:creationId xmlns:a16="http://schemas.microsoft.com/office/drawing/2014/main" id="{AAE9F57E-7AE0-4E45-A9B6-9DF275D2CC2B}"/>
              </a:ext>
            </a:extLst>
          </p:cNvPr>
          <p:cNvSpPr/>
          <p:nvPr/>
        </p:nvSpPr>
        <p:spPr>
          <a:xfrm>
            <a:off x="3281587" y="7703334"/>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鉴权</a:t>
            </a:r>
          </a:p>
        </p:txBody>
      </p:sp>
      <p:sp>
        <p:nvSpPr>
          <p:cNvPr id="69" name="圆角矩形 3">
            <a:extLst>
              <a:ext uri="{FF2B5EF4-FFF2-40B4-BE49-F238E27FC236}">
                <a16:creationId xmlns:a16="http://schemas.microsoft.com/office/drawing/2014/main" id="{6A4313CC-D38E-5B40-9F1D-9909A4EF0552}"/>
              </a:ext>
            </a:extLst>
          </p:cNvPr>
          <p:cNvSpPr/>
          <p:nvPr/>
        </p:nvSpPr>
        <p:spPr>
          <a:xfrm>
            <a:off x="4875599" y="7703334"/>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频控</a:t>
            </a:r>
          </a:p>
        </p:txBody>
      </p:sp>
      <p:sp>
        <p:nvSpPr>
          <p:cNvPr id="70" name="圆角矩形 3">
            <a:extLst>
              <a:ext uri="{FF2B5EF4-FFF2-40B4-BE49-F238E27FC236}">
                <a16:creationId xmlns:a16="http://schemas.microsoft.com/office/drawing/2014/main" id="{1D612CA2-FA3B-C24B-9286-A202A31A7B14}"/>
              </a:ext>
            </a:extLst>
          </p:cNvPr>
          <p:cNvSpPr/>
          <p:nvPr/>
        </p:nvSpPr>
        <p:spPr>
          <a:xfrm>
            <a:off x="6496931" y="7735096"/>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日志</a:t>
            </a:r>
          </a:p>
        </p:txBody>
      </p:sp>
      <p:sp>
        <p:nvSpPr>
          <p:cNvPr id="71" name="圆角矩形 3">
            <a:extLst>
              <a:ext uri="{FF2B5EF4-FFF2-40B4-BE49-F238E27FC236}">
                <a16:creationId xmlns:a16="http://schemas.microsoft.com/office/drawing/2014/main" id="{18726ACF-8A15-1741-9C5F-CDF7DB9D3CC6}"/>
              </a:ext>
            </a:extLst>
          </p:cNvPr>
          <p:cNvSpPr/>
          <p:nvPr/>
        </p:nvSpPr>
        <p:spPr>
          <a:xfrm>
            <a:off x="8218086" y="7739997"/>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缓存</a:t>
            </a:r>
          </a:p>
        </p:txBody>
      </p:sp>
      <p:sp>
        <p:nvSpPr>
          <p:cNvPr id="73" name="圆角矩形 3">
            <a:extLst>
              <a:ext uri="{FF2B5EF4-FFF2-40B4-BE49-F238E27FC236}">
                <a16:creationId xmlns:a16="http://schemas.microsoft.com/office/drawing/2014/main" id="{026C2815-B729-D34C-8831-9ECF458ED5E5}"/>
              </a:ext>
            </a:extLst>
          </p:cNvPr>
          <p:cNvSpPr/>
          <p:nvPr/>
        </p:nvSpPr>
        <p:spPr>
          <a:xfrm>
            <a:off x="3427864" y="9554017"/>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适配层</a:t>
            </a:r>
            <a:r>
              <a:rPr lang="en-US" altLang="zh-CN" sz="1800" dirty="0">
                <a:sym typeface="+mn-ea"/>
              </a:rPr>
              <a:t>(query</a:t>
            </a:r>
            <a:r>
              <a:rPr lang="zh-CN" altLang="en-US" sz="1800" dirty="0">
                <a:sym typeface="+mn-ea"/>
              </a:rPr>
              <a:t>拆分</a:t>
            </a:r>
            <a:r>
              <a:rPr lang="en-US" altLang="zh-CN" sz="1800" dirty="0">
                <a:sym typeface="+mn-ea"/>
              </a:rPr>
              <a:t>)</a:t>
            </a:r>
            <a:endParaRPr lang="zh-CN" altLang="en-US" sz="1800" dirty="0">
              <a:sym typeface="+mn-ea"/>
            </a:endParaRPr>
          </a:p>
        </p:txBody>
      </p:sp>
      <p:sp>
        <p:nvSpPr>
          <p:cNvPr id="74" name="圆角矩形 3">
            <a:extLst>
              <a:ext uri="{FF2B5EF4-FFF2-40B4-BE49-F238E27FC236}">
                <a16:creationId xmlns:a16="http://schemas.microsoft.com/office/drawing/2014/main" id="{11917335-2DA2-2D4C-A154-C78B3125410A}"/>
              </a:ext>
            </a:extLst>
          </p:cNvPr>
          <p:cNvSpPr/>
          <p:nvPr/>
        </p:nvSpPr>
        <p:spPr>
          <a:xfrm>
            <a:off x="9620311" y="9596672"/>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适配层</a:t>
            </a:r>
            <a:r>
              <a:rPr lang="en-US" altLang="zh-CN" sz="1800" dirty="0">
                <a:sym typeface="+mn-ea"/>
              </a:rPr>
              <a:t>(query</a:t>
            </a:r>
            <a:r>
              <a:rPr lang="zh-CN" altLang="en-US" sz="1800" dirty="0">
                <a:sym typeface="+mn-ea"/>
              </a:rPr>
              <a:t>拆分</a:t>
            </a:r>
            <a:r>
              <a:rPr lang="en-US" altLang="zh-CN" sz="1800" dirty="0">
                <a:sym typeface="+mn-ea"/>
              </a:rPr>
              <a:t>)</a:t>
            </a:r>
            <a:endParaRPr lang="zh-CN" altLang="en-US" sz="1800" dirty="0">
              <a:sym typeface="+mn-ea"/>
            </a:endParaRPr>
          </a:p>
        </p:txBody>
      </p:sp>
      <p:sp>
        <p:nvSpPr>
          <p:cNvPr id="75" name="圆角矩形 3">
            <a:extLst>
              <a:ext uri="{FF2B5EF4-FFF2-40B4-BE49-F238E27FC236}">
                <a16:creationId xmlns:a16="http://schemas.microsoft.com/office/drawing/2014/main" id="{81A5603E-72C7-0D48-9E03-32BC2CA07287}"/>
              </a:ext>
            </a:extLst>
          </p:cNvPr>
          <p:cNvSpPr/>
          <p:nvPr/>
        </p:nvSpPr>
        <p:spPr>
          <a:xfrm>
            <a:off x="6410899" y="9582943"/>
            <a:ext cx="1642733" cy="55699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适配层</a:t>
            </a:r>
            <a:r>
              <a:rPr lang="en-US" altLang="zh-CN" sz="1800" dirty="0">
                <a:sym typeface="+mn-ea"/>
              </a:rPr>
              <a:t>(query</a:t>
            </a:r>
            <a:r>
              <a:rPr lang="zh-CN" altLang="en-US" sz="1800" dirty="0">
                <a:sym typeface="+mn-ea"/>
              </a:rPr>
              <a:t>拆分</a:t>
            </a:r>
            <a:r>
              <a:rPr lang="en-US" altLang="zh-CN" sz="1800" dirty="0">
                <a:sym typeface="+mn-ea"/>
              </a:rPr>
              <a:t>)</a:t>
            </a:r>
            <a:endParaRPr lang="zh-CN" altLang="en-US" sz="1800" dirty="0">
              <a:sym typeface="+mn-ea"/>
            </a:endParaRPr>
          </a:p>
        </p:txBody>
      </p:sp>
      <p:sp>
        <p:nvSpPr>
          <p:cNvPr id="80" name="圆角矩形 3">
            <a:extLst>
              <a:ext uri="{FF2B5EF4-FFF2-40B4-BE49-F238E27FC236}">
                <a16:creationId xmlns:a16="http://schemas.microsoft.com/office/drawing/2014/main" id="{90B92C13-2D9D-A345-8E60-219704CB0744}"/>
              </a:ext>
            </a:extLst>
          </p:cNvPr>
          <p:cNvSpPr/>
          <p:nvPr/>
        </p:nvSpPr>
        <p:spPr>
          <a:xfrm>
            <a:off x="3096729" y="5228792"/>
            <a:ext cx="2549391" cy="793750"/>
          </a:xfrm>
          <a:prstGeom prst="roundRect">
            <a:avLst/>
          </a:prstGeom>
          <a:solidFill>
            <a:schemeClr val="accent2">
              <a:lumMod val="60000"/>
              <a:lumOff val="4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2700" dirty="0">
                <a:sym typeface="+mn-ea"/>
              </a:rPr>
              <a:t>视频逻辑</a:t>
            </a:r>
            <a:r>
              <a:rPr lang="en-US" altLang="zh-CN" sz="2700" dirty="0" err="1">
                <a:sym typeface="+mn-ea"/>
              </a:rPr>
              <a:t>svr</a:t>
            </a:r>
            <a:endParaRPr lang="zh-CN" altLang="en-US" sz="2700" dirty="0">
              <a:sym typeface="+mn-ea"/>
            </a:endParaRPr>
          </a:p>
        </p:txBody>
      </p:sp>
      <p:sp>
        <p:nvSpPr>
          <p:cNvPr id="4" name="圆柱体 3">
            <a:extLst>
              <a:ext uri="{FF2B5EF4-FFF2-40B4-BE49-F238E27FC236}">
                <a16:creationId xmlns:a16="http://schemas.microsoft.com/office/drawing/2014/main" id="{06AE9EC3-1250-6B49-B227-F7E0EB588B5E}"/>
              </a:ext>
            </a:extLst>
          </p:cNvPr>
          <p:cNvSpPr/>
          <p:nvPr/>
        </p:nvSpPr>
        <p:spPr>
          <a:xfrm>
            <a:off x="3505247" y="10483716"/>
            <a:ext cx="1334189"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85" name="圆柱体 84">
            <a:extLst>
              <a:ext uri="{FF2B5EF4-FFF2-40B4-BE49-F238E27FC236}">
                <a16:creationId xmlns:a16="http://schemas.microsoft.com/office/drawing/2014/main" id="{BBD3EB0E-1BE3-104A-B8B2-04BE25823346}"/>
              </a:ext>
            </a:extLst>
          </p:cNvPr>
          <p:cNvSpPr/>
          <p:nvPr/>
        </p:nvSpPr>
        <p:spPr>
          <a:xfrm>
            <a:off x="6576055" y="10502315"/>
            <a:ext cx="1334189"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2" name="圆柱体 91">
            <a:extLst>
              <a:ext uri="{FF2B5EF4-FFF2-40B4-BE49-F238E27FC236}">
                <a16:creationId xmlns:a16="http://schemas.microsoft.com/office/drawing/2014/main" id="{733E0957-1817-4A40-90B2-5BA127917946}"/>
              </a:ext>
            </a:extLst>
          </p:cNvPr>
          <p:cNvSpPr/>
          <p:nvPr/>
        </p:nvSpPr>
        <p:spPr>
          <a:xfrm>
            <a:off x="9743403" y="10454780"/>
            <a:ext cx="1334189" cy="603528"/>
          </a:xfrm>
          <a:prstGeom prst="can">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DB</a:t>
            </a: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93" name="圆角矩形 92">
            <a:extLst>
              <a:ext uri="{FF2B5EF4-FFF2-40B4-BE49-F238E27FC236}">
                <a16:creationId xmlns:a16="http://schemas.microsoft.com/office/drawing/2014/main" id="{4F1EFC60-0DCB-EB4D-81F3-F89BAFD2389F}"/>
              </a:ext>
            </a:extLst>
          </p:cNvPr>
          <p:cNvSpPr/>
          <p:nvPr/>
        </p:nvSpPr>
        <p:spPr>
          <a:xfrm>
            <a:off x="2978209" y="9316745"/>
            <a:ext cx="8591252" cy="1913613"/>
          </a:xfrm>
          <a:prstGeom prst="roundRect">
            <a:avLst/>
          </a:prstGeom>
          <a:noFill/>
          <a:ln w="12700" cap="flat">
            <a:solidFill>
              <a:schemeClr val="bg1">
                <a:lumMod val="50000"/>
              </a:schemeClr>
            </a:solid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endParaRPr>
          </a:p>
        </p:txBody>
      </p:sp>
      <p:sp>
        <p:nvSpPr>
          <p:cNvPr id="95" name="圆角矩形 3">
            <a:extLst>
              <a:ext uri="{FF2B5EF4-FFF2-40B4-BE49-F238E27FC236}">
                <a16:creationId xmlns:a16="http://schemas.microsoft.com/office/drawing/2014/main" id="{5625179D-1FB2-7F45-B9CC-C7564C6351E1}"/>
              </a:ext>
            </a:extLst>
          </p:cNvPr>
          <p:cNvSpPr/>
          <p:nvPr/>
        </p:nvSpPr>
        <p:spPr>
          <a:xfrm>
            <a:off x="12912565" y="6693937"/>
            <a:ext cx="3399492" cy="823021"/>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分流器</a:t>
            </a:r>
          </a:p>
        </p:txBody>
      </p:sp>
      <p:sp>
        <p:nvSpPr>
          <p:cNvPr id="98" name="圆角矩形 3">
            <a:extLst>
              <a:ext uri="{FF2B5EF4-FFF2-40B4-BE49-F238E27FC236}">
                <a16:creationId xmlns:a16="http://schemas.microsoft.com/office/drawing/2014/main" id="{C9651FB8-F883-6F4F-A0D6-6FA313C5EB0A}"/>
              </a:ext>
            </a:extLst>
          </p:cNvPr>
          <p:cNvSpPr/>
          <p:nvPr/>
        </p:nvSpPr>
        <p:spPr>
          <a:xfrm>
            <a:off x="12912565" y="10001090"/>
            <a:ext cx="3399492" cy="823021"/>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数据同步</a:t>
            </a:r>
          </a:p>
        </p:txBody>
      </p:sp>
      <p:sp>
        <p:nvSpPr>
          <p:cNvPr id="99" name="圆柱体 98">
            <a:extLst>
              <a:ext uri="{FF2B5EF4-FFF2-40B4-BE49-F238E27FC236}">
                <a16:creationId xmlns:a16="http://schemas.microsoft.com/office/drawing/2014/main" id="{459A394A-685B-0841-96D1-21062015430C}"/>
              </a:ext>
            </a:extLst>
          </p:cNvPr>
          <p:cNvSpPr/>
          <p:nvPr/>
        </p:nvSpPr>
        <p:spPr>
          <a:xfrm>
            <a:off x="12955048" y="8123179"/>
            <a:ext cx="773267" cy="1339890"/>
          </a:xfrm>
          <a:prstGeom prst="can">
            <a:avLst>
              <a:gd name="adj" fmla="val 35594"/>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800" dirty="0" err="1">
                <a:solidFill>
                  <a:srgbClr val="FFFFFF"/>
                </a:solidFill>
                <a:latin typeface="Helvetica Neue Medium"/>
                <a:ea typeface="Helvetica Neue Medium"/>
                <a:cs typeface="Helvetica Neue Medium"/>
                <a:sym typeface="Helvetica Neue Medium"/>
              </a:rPr>
              <a:t>kafka</a:t>
            </a:r>
            <a:endParaRPr lang="en-US" altLang="zh-CN" sz="18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高</a:t>
            </a:r>
            <a:endPar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5" name="圆柱体 104">
            <a:extLst>
              <a:ext uri="{FF2B5EF4-FFF2-40B4-BE49-F238E27FC236}">
                <a16:creationId xmlns:a16="http://schemas.microsoft.com/office/drawing/2014/main" id="{53A61C6C-0BA6-1F48-9B70-95415E908466}"/>
              </a:ext>
            </a:extLst>
          </p:cNvPr>
          <p:cNvSpPr/>
          <p:nvPr/>
        </p:nvSpPr>
        <p:spPr>
          <a:xfrm>
            <a:off x="14209410" y="8122226"/>
            <a:ext cx="773267" cy="1339890"/>
          </a:xfrm>
          <a:prstGeom prst="can">
            <a:avLst>
              <a:gd name="adj" fmla="val 35594"/>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800" dirty="0" err="1">
                <a:solidFill>
                  <a:srgbClr val="FFFFFF"/>
                </a:solidFill>
                <a:latin typeface="Helvetica Neue Medium"/>
                <a:ea typeface="Helvetica Neue Medium"/>
                <a:cs typeface="Helvetica Neue Medium"/>
                <a:sym typeface="Helvetica Neue Medium"/>
              </a:rPr>
              <a:t>kafka</a:t>
            </a:r>
            <a:endParaRPr lang="en-US" altLang="zh-CN" sz="18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中</a:t>
            </a:r>
            <a:endPar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7" name="圆柱体 106">
            <a:extLst>
              <a:ext uri="{FF2B5EF4-FFF2-40B4-BE49-F238E27FC236}">
                <a16:creationId xmlns:a16="http://schemas.microsoft.com/office/drawing/2014/main" id="{F99160B6-2580-164F-9012-73F4CDB82B1D}"/>
              </a:ext>
            </a:extLst>
          </p:cNvPr>
          <p:cNvSpPr/>
          <p:nvPr/>
        </p:nvSpPr>
        <p:spPr>
          <a:xfrm>
            <a:off x="15512694" y="8137350"/>
            <a:ext cx="773267" cy="1339890"/>
          </a:xfrm>
          <a:prstGeom prst="can">
            <a:avLst>
              <a:gd name="adj" fmla="val 35594"/>
            </a:avLst>
          </a:prstGeom>
          <a:solidFill>
            <a:schemeClr val="accent6">
              <a:lumMod val="60000"/>
              <a:lumOff val="4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en-US" altLang="zh-CN" sz="1800" dirty="0" err="1">
                <a:solidFill>
                  <a:srgbClr val="FFFFFF"/>
                </a:solidFill>
                <a:latin typeface="Helvetica Neue Medium"/>
                <a:ea typeface="Helvetica Neue Medium"/>
                <a:cs typeface="Helvetica Neue Medium"/>
                <a:sym typeface="Helvetica Neue Medium"/>
              </a:rPr>
              <a:t>kafka</a:t>
            </a:r>
            <a:endParaRPr lang="en-US" altLang="zh-CN" sz="1800" dirty="0">
              <a:solidFill>
                <a:srgbClr val="FFFFFF"/>
              </a:solidFill>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rPr>
              <a:t>低</a:t>
            </a:r>
            <a:endParaRPr kumimoji="0" lang="en-US" altLang="zh-CN"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a:p>
            <a:pPr marL="0" marR="0" indent="0" algn="ctr" defTabSz="825500" rtl="0" fontAlgn="auto" latinLnBrk="0" hangingPunct="0">
              <a:lnSpc>
                <a:spcPct val="100000"/>
              </a:lnSpc>
              <a:spcBef>
                <a:spcPts val="0"/>
              </a:spcBef>
              <a:spcAft>
                <a:spcPts val="0"/>
              </a:spcAft>
              <a:buClrTx/>
              <a:buSzTx/>
              <a:buFontTx/>
              <a:buNone/>
              <a:tabLst/>
            </a:pPr>
            <a:endParaRPr kumimoji="0" lang="zh-CN" altLang="en-US" sz="1800" b="0" i="0" u="none" strike="noStrike" cap="none" spc="0" normalizeH="0" baseline="0" dirty="0">
              <a:ln>
                <a:noFill/>
              </a:ln>
              <a:solidFill>
                <a:srgbClr val="FFFFFF"/>
              </a:solidFill>
              <a:effectLst/>
              <a:uFillTx/>
              <a:latin typeface="Helvetica Neue Medium"/>
              <a:ea typeface="Helvetica Neue Medium"/>
              <a:cs typeface="Helvetica Neue Medium"/>
              <a:sym typeface="Helvetica Neue Medium"/>
            </a:endParaRPr>
          </a:p>
        </p:txBody>
      </p:sp>
      <p:sp>
        <p:nvSpPr>
          <p:cNvPr id="108" name="圆角矩形 3">
            <a:extLst>
              <a:ext uri="{FF2B5EF4-FFF2-40B4-BE49-F238E27FC236}">
                <a16:creationId xmlns:a16="http://schemas.microsoft.com/office/drawing/2014/main" id="{00F72CF3-E191-8941-B8B1-22BCF77D3740}"/>
              </a:ext>
            </a:extLst>
          </p:cNvPr>
          <p:cNvSpPr/>
          <p:nvPr/>
        </p:nvSpPr>
        <p:spPr>
          <a:xfrm>
            <a:off x="9906806" y="6680512"/>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消息通知</a:t>
            </a:r>
          </a:p>
        </p:txBody>
      </p:sp>
      <p:sp>
        <p:nvSpPr>
          <p:cNvPr id="110" name="圆角矩形 3">
            <a:extLst>
              <a:ext uri="{FF2B5EF4-FFF2-40B4-BE49-F238E27FC236}">
                <a16:creationId xmlns:a16="http://schemas.microsoft.com/office/drawing/2014/main" id="{4BD93B69-6220-1747-868E-1AF541F95D68}"/>
              </a:ext>
            </a:extLst>
          </p:cNvPr>
          <p:cNvSpPr/>
          <p:nvPr/>
        </p:nvSpPr>
        <p:spPr>
          <a:xfrm>
            <a:off x="9906674" y="7735096"/>
            <a:ext cx="1402225" cy="863314"/>
          </a:xfrm>
          <a:prstGeom prst="roundRect">
            <a:avLst/>
          </a:prstGeom>
          <a:solidFill>
            <a:schemeClr val="accent5">
              <a:lumMod val="40000"/>
              <a:lumOff val="6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r>
              <a:rPr lang="zh-CN" altLang="en-US" sz="1800" dirty="0">
                <a:sym typeface="+mn-ea"/>
              </a:rPr>
              <a:t>配置</a:t>
            </a:r>
          </a:p>
        </p:txBody>
      </p:sp>
      <p:cxnSp>
        <p:nvCxnSpPr>
          <p:cNvPr id="11" name="肘形连接符 10">
            <a:extLst>
              <a:ext uri="{FF2B5EF4-FFF2-40B4-BE49-F238E27FC236}">
                <a16:creationId xmlns:a16="http://schemas.microsoft.com/office/drawing/2014/main" id="{BD14385C-4E30-AE40-8471-3ACC9AB96058}"/>
              </a:ext>
            </a:extLst>
          </p:cNvPr>
          <p:cNvCxnSpPr>
            <a:cxnSpLocks/>
            <a:stCxn id="72" idx="2"/>
            <a:endCxn id="74" idx="0"/>
          </p:cNvCxnSpPr>
          <p:nvPr/>
        </p:nvCxnSpPr>
        <p:spPr>
          <a:xfrm rot="16200000" flipH="1">
            <a:off x="8422809" y="7577803"/>
            <a:ext cx="825564" cy="3212173"/>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1" name="肘形连接符 110">
            <a:extLst>
              <a:ext uri="{FF2B5EF4-FFF2-40B4-BE49-F238E27FC236}">
                <a16:creationId xmlns:a16="http://schemas.microsoft.com/office/drawing/2014/main" id="{E9E3E875-0E8B-C346-867B-A6C289B8C66B}"/>
              </a:ext>
            </a:extLst>
          </p:cNvPr>
          <p:cNvCxnSpPr>
            <a:cxnSpLocks/>
            <a:stCxn id="72" idx="2"/>
            <a:endCxn id="75" idx="0"/>
          </p:cNvCxnSpPr>
          <p:nvPr/>
        </p:nvCxnSpPr>
        <p:spPr>
          <a:xfrm rot="16200000" flipH="1">
            <a:off x="6824968" y="9175644"/>
            <a:ext cx="811835" cy="2761"/>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6" name="肘形连接符 115">
            <a:extLst>
              <a:ext uri="{FF2B5EF4-FFF2-40B4-BE49-F238E27FC236}">
                <a16:creationId xmlns:a16="http://schemas.microsoft.com/office/drawing/2014/main" id="{4170E34F-EFCE-EB4D-91AE-452991836355}"/>
              </a:ext>
            </a:extLst>
          </p:cNvPr>
          <p:cNvCxnSpPr>
            <a:cxnSpLocks/>
            <a:stCxn id="72" idx="2"/>
            <a:endCxn id="73" idx="0"/>
          </p:cNvCxnSpPr>
          <p:nvPr/>
        </p:nvCxnSpPr>
        <p:spPr>
          <a:xfrm rot="5400000">
            <a:off x="5347914" y="7672425"/>
            <a:ext cx="782909" cy="2980274"/>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19" name="直线箭头连接符 118">
            <a:extLst>
              <a:ext uri="{FF2B5EF4-FFF2-40B4-BE49-F238E27FC236}">
                <a16:creationId xmlns:a16="http://schemas.microsoft.com/office/drawing/2014/main" id="{ED0D0B4D-533E-8449-8E6F-CF90BBDD62E8}"/>
              </a:ext>
            </a:extLst>
          </p:cNvPr>
          <p:cNvCxnSpPr>
            <a:cxnSpLocks/>
          </p:cNvCxnSpPr>
          <p:nvPr/>
        </p:nvCxnSpPr>
        <p:spPr>
          <a:xfrm>
            <a:off x="4065612" y="3202642"/>
            <a:ext cx="0" cy="716000"/>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21" name="直线箭头连接符 120">
            <a:extLst>
              <a:ext uri="{FF2B5EF4-FFF2-40B4-BE49-F238E27FC236}">
                <a16:creationId xmlns:a16="http://schemas.microsoft.com/office/drawing/2014/main" id="{3D7C2DF4-F93F-6D47-AD70-F4823CCCD4A0}"/>
              </a:ext>
            </a:extLst>
          </p:cNvPr>
          <p:cNvCxnSpPr>
            <a:cxnSpLocks/>
            <a:endCxn id="95" idx="1"/>
          </p:cNvCxnSpPr>
          <p:nvPr/>
        </p:nvCxnSpPr>
        <p:spPr>
          <a:xfrm flipV="1">
            <a:off x="11480800" y="7105448"/>
            <a:ext cx="1431765" cy="22982"/>
          </a:xfrm>
          <a:prstGeom prst="straightConnector1">
            <a:avLst/>
          </a:prstGeom>
          <a:noFill/>
          <a:ln w="38100" cap="flat">
            <a:solidFill>
              <a:schemeClr val="tx2">
                <a:lumMod val="50000"/>
              </a:schemeClr>
            </a:solidFill>
            <a:prstDash val="dash"/>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24" name="肘形连接符 123">
            <a:extLst>
              <a:ext uri="{FF2B5EF4-FFF2-40B4-BE49-F238E27FC236}">
                <a16:creationId xmlns:a16="http://schemas.microsoft.com/office/drawing/2014/main" id="{C6B84402-F84F-2747-A63D-FF1ED5ACB62F}"/>
              </a:ext>
            </a:extLst>
          </p:cNvPr>
          <p:cNvCxnSpPr>
            <a:cxnSpLocks/>
            <a:stCxn id="72" idx="3"/>
            <a:endCxn id="98" idx="1"/>
          </p:cNvCxnSpPr>
          <p:nvPr/>
        </p:nvCxnSpPr>
        <p:spPr>
          <a:xfrm>
            <a:off x="11480800" y="7649131"/>
            <a:ext cx="1431765" cy="2763470"/>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6" name="肘形连接符 145">
            <a:extLst>
              <a:ext uri="{FF2B5EF4-FFF2-40B4-BE49-F238E27FC236}">
                <a16:creationId xmlns:a16="http://schemas.microsoft.com/office/drawing/2014/main" id="{410DB0DE-8FF6-0541-BA9F-4A1DBE6B703B}"/>
              </a:ext>
            </a:extLst>
          </p:cNvPr>
          <p:cNvCxnSpPr>
            <a:cxnSpLocks/>
            <a:stCxn id="98" idx="3"/>
            <a:endCxn id="157" idx="1"/>
          </p:cNvCxnSpPr>
          <p:nvPr/>
        </p:nvCxnSpPr>
        <p:spPr>
          <a:xfrm flipV="1">
            <a:off x="16312057" y="8920165"/>
            <a:ext cx="2506326" cy="1492436"/>
          </a:xfrm>
          <a:prstGeom prst="bentConnector3">
            <a:avLst>
              <a:gd name="adj1" fmla="val 5000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49" name="肘形连接符 148">
            <a:extLst>
              <a:ext uri="{FF2B5EF4-FFF2-40B4-BE49-F238E27FC236}">
                <a16:creationId xmlns:a16="http://schemas.microsoft.com/office/drawing/2014/main" id="{F5ECC7C4-4DF9-994C-9421-4BF4B89DCA60}"/>
              </a:ext>
            </a:extLst>
          </p:cNvPr>
          <p:cNvCxnSpPr>
            <a:cxnSpLocks/>
          </p:cNvCxnSpPr>
          <p:nvPr/>
        </p:nvCxnSpPr>
        <p:spPr>
          <a:xfrm rot="16200000" flipH="1">
            <a:off x="13184152" y="7898743"/>
            <a:ext cx="312184" cy="2875"/>
          </a:xfrm>
          <a:prstGeom prst="bentConnector3">
            <a:avLst>
              <a:gd name="adj1" fmla="val 8572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4" name="肘形连接符 153">
            <a:extLst>
              <a:ext uri="{FF2B5EF4-FFF2-40B4-BE49-F238E27FC236}">
                <a16:creationId xmlns:a16="http://schemas.microsoft.com/office/drawing/2014/main" id="{B5B5F043-1FEB-0E43-BF98-73E706490B18}"/>
              </a:ext>
            </a:extLst>
          </p:cNvPr>
          <p:cNvCxnSpPr>
            <a:cxnSpLocks/>
          </p:cNvCxnSpPr>
          <p:nvPr/>
        </p:nvCxnSpPr>
        <p:spPr>
          <a:xfrm rot="16200000" flipH="1">
            <a:off x="14451826" y="7893159"/>
            <a:ext cx="312184" cy="2875"/>
          </a:xfrm>
          <a:prstGeom prst="bentConnector3">
            <a:avLst>
              <a:gd name="adj1" fmla="val 8572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58" name="肘形连接符 157">
            <a:extLst>
              <a:ext uri="{FF2B5EF4-FFF2-40B4-BE49-F238E27FC236}">
                <a16:creationId xmlns:a16="http://schemas.microsoft.com/office/drawing/2014/main" id="{25AA10CF-F4D0-E642-96B3-F53755CF836F}"/>
              </a:ext>
            </a:extLst>
          </p:cNvPr>
          <p:cNvCxnSpPr>
            <a:cxnSpLocks/>
          </p:cNvCxnSpPr>
          <p:nvPr/>
        </p:nvCxnSpPr>
        <p:spPr>
          <a:xfrm rot="16200000" flipH="1">
            <a:off x="15690479" y="7888955"/>
            <a:ext cx="312184" cy="2875"/>
          </a:xfrm>
          <a:prstGeom prst="bentConnector3">
            <a:avLst>
              <a:gd name="adj1" fmla="val 8572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0" name="肘形连接符 159">
            <a:extLst>
              <a:ext uri="{FF2B5EF4-FFF2-40B4-BE49-F238E27FC236}">
                <a16:creationId xmlns:a16="http://schemas.microsoft.com/office/drawing/2014/main" id="{C7FA6F0F-3D0D-9C4B-A46D-90BBF6D2E455}"/>
              </a:ext>
            </a:extLst>
          </p:cNvPr>
          <p:cNvCxnSpPr>
            <a:cxnSpLocks/>
          </p:cNvCxnSpPr>
          <p:nvPr/>
        </p:nvCxnSpPr>
        <p:spPr>
          <a:xfrm rot="16200000" flipH="1">
            <a:off x="13234378" y="9724284"/>
            <a:ext cx="312184" cy="2875"/>
          </a:xfrm>
          <a:prstGeom prst="bentConnector3">
            <a:avLst>
              <a:gd name="adj1" fmla="val 8572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1" name="肘形连接符 160">
            <a:extLst>
              <a:ext uri="{FF2B5EF4-FFF2-40B4-BE49-F238E27FC236}">
                <a16:creationId xmlns:a16="http://schemas.microsoft.com/office/drawing/2014/main" id="{5451EC2D-4647-5541-A930-69EE041620B2}"/>
              </a:ext>
            </a:extLst>
          </p:cNvPr>
          <p:cNvCxnSpPr>
            <a:cxnSpLocks/>
          </p:cNvCxnSpPr>
          <p:nvPr/>
        </p:nvCxnSpPr>
        <p:spPr>
          <a:xfrm rot="16200000" flipH="1">
            <a:off x="14502052" y="9718700"/>
            <a:ext cx="312184" cy="2875"/>
          </a:xfrm>
          <a:prstGeom prst="bentConnector3">
            <a:avLst>
              <a:gd name="adj1" fmla="val 8572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cxnSp>
        <p:nvCxnSpPr>
          <p:cNvPr id="166" name="肘形连接符 165">
            <a:extLst>
              <a:ext uri="{FF2B5EF4-FFF2-40B4-BE49-F238E27FC236}">
                <a16:creationId xmlns:a16="http://schemas.microsoft.com/office/drawing/2014/main" id="{905F0202-B600-C445-8D30-8F002542D7D1}"/>
              </a:ext>
            </a:extLst>
          </p:cNvPr>
          <p:cNvCxnSpPr>
            <a:cxnSpLocks/>
          </p:cNvCxnSpPr>
          <p:nvPr/>
        </p:nvCxnSpPr>
        <p:spPr>
          <a:xfrm rot="16200000" flipH="1">
            <a:off x="15740705" y="9714496"/>
            <a:ext cx="312184" cy="2875"/>
          </a:xfrm>
          <a:prstGeom prst="bentConnector3">
            <a:avLst>
              <a:gd name="adj1" fmla="val 85720"/>
            </a:avLst>
          </a:prstGeom>
          <a:noFill/>
          <a:ln w="50800" cap="flat">
            <a:solidFill>
              <a:schemeClr val="tx1">
                <a:lumMod val="50000"/>
              </a:schemeClr>
            </a:solidFill>
            <a:prstDash val="solid"/>
            <a:miter lim="400000"/>
            <a:tailEnd type="triangle"/>
          </a:ln>
          <a:effectLst/>
          <a:sp3d/>
        </p:spPr>
        <p:style>
          <a:lnRef idx="0">
            <a:scrgbClr r="0" g="0" b="0"/>
          </a:lnRef>
          <a:fillRef idx="0">
            <a:scrgbClr r="0" g="0" b="0"/>
          </a:fillRef>
          <a:effectRef idx="0">
            <a:scrgbClr r="0" g="0" b="0"/>
          </a:effectRef>
          <a:fontRef idx="none"/>
        </p:style>
      </p:cxnSp>
      <p:sp>
        <p:nvSpPr>
          <p:cNvPr id="175" name="矩形 174">
            <a:extLst>
              <a:ext uri="{FF2B5EF4-FFF2-40B4-BE49-F238E27FC236}">
                <a16:creationId xmlns:a16="http://schemas.microsoft.com/office/drawing/2014/main" id="{424B4C29-640E-5F48-A874-6EE94EE6147D}"/>
              </a:ext>
            </a:extLst>
          </p:cNvPr>
          <p:cNvSpPr/>
          <p:nvPr/>
        </p:nvSpPr>
        <p:spPr>
          <a:xfrm>
            <a:off x="18773779" y="4891142"/>
            <a:ext cx="1251085" cy="716693"/>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推荐</a:t>
            </a:r>
          </a:p>
        </p:txBody>
      </p:sp>
      <p:sp>
        <p:nvSpPr>
          <p:cNvPr id="180" name="矩形 179">
            <a:extLst>
              <a:ext uri="{FF2B5EF4-FFF2-40B4-BE49-F238E27FC236}">
                <a16:creationId xmlns:a16="http://schemas.microsoft.com/office/drawing/2014/main" id="{40383253-F431-244D-8A41-43114D26A480}"/>
              </a:ext>
            </a:extLst>
          </p:cNvPr>
          <p:cNvSpPr/>
          <p:nvPr/>
        </p:nvSpPr>
        <p:spPr>
          <a:xfrm>
            <a:off x="20296793" y="4894141"/>
            <a:ext cx="1269784" cy="716693"/>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zh-CN" altLang="en-US" sz="2800" dirty="0">
                <a:solidFill>
                  <a:srgbClr val="000000"/>
                </a:solidFill>
                <a:latin typeface="微软雅黑" charset="0"/>
                <a:ea typeface="微软雅黑" charset="0"/>
                <a:sym typeface="Helvetica Neue Medium"/>
              </a:rPr>
              <a:t>搜索</a:t>
            </a:r>
          </a:p>
        </p:txBody>
      </p:sp>
      <p:sp>
        <p:nvSpPr>
          <p:cNvPr id="183" name="矩形 182">
            <a:extLst>
              <a:ext uri="{FF2B5EF4-FFF2-40B4-BE49-F238E27FC236}">
                <a16:creationId xmlns:a16="http://schemas.microsoft.com/office/drawing/2014/main" id="{8B60EF34-DCB2-344D-929E-DDF7EF067D99}"/>
              </a:ext>
            </a:extLst>
          </p:cNvPr>
          <p:cNvSpPr/>
          <p:nvPr/>
        </p:nvSpPr>
        <p:spPr>
          <a:xfrm>
            <a:off x="21791455" y="4917461"/>
            <a:ext cx="991414" cy="716693"/>
          </a:xfrm>
          <a:prstGeom prst="rect">
            <a:avLst/>
          </a:prstGeom>
          <a:solidFill>
            <a:schemeClr val="accent3">
              <a:lumMod val="20000"/>
              <a:lumOff val="80000"/>
            </a:schemeClr>
          </a:solidFill>
          <a:ln w="9525" cap="flat" cmpd="sng" algn="ctr">
            <a:noFill/>
            <a:prstDash val="solid"/>
            <a:round/>
            <a:headEnd type="none" w="med" len="med"/>
            <a:tailEnd type="none" w="med" len="med"/>
          </a:ln>
        </p:spPr>
        <p:txBody>
          <a:bodyPr vert="horz" wrap="square" lIns="182880" tIns="91440" rIns="182880" bIns="91440" numCol="1" anchor="ctr" anchorCtr="0" compatLnSpc="1">
            <a:noAutofit/>
          </a:bodyPr>
          <a:lstStyle/>
          <a:p>
            <a:pPr defTabSz="1828800"/>
            <a:r>
              <a:rPr lang="en-US" altLang="zh-CN" sz="2800" dirty="0">
                <a:solidFill>
                  <a:srgbClr val="000000"/>
                </a:solidFill>
                <a:latin typeface="微软雅黑" charset="0"/>
                <a:ea typeface="微软雅黑" charset="0"/>
                <a:sym typeface="Helvetica Neue Medium"/>
              </a:rPr>
              <a:t>…</a:t>
            </a:r>
            <a:endParaRPr lang="zh-CN" altLang="en-US" sz="2800" dirty="0">
              <a:solidFill>
                <a:srgbClr val="000000"/>
              </a:solidFill>
              <a:latin typeface="微软雅黑" charset="0"/>
              <a:ea typeface="微软雅黑" charset="0"/>
              <a:sym typeface="Helvetica Neue Medium"/>
            </a:endParaRPr>
          </a:p>
        </p:txBody>
      </p:sp>
      <p:cxnSp>
        <p:nvCxnSpPr>
          <p:cNvPr id="184" name="直线箭头连接符 183">
            <a:extLst>
              <a:ext uri="{FF2B5EF4-FFF2-40B4-BE49-F238E27FC236}">
                <a16:creationId xmlns:a16="http://schemas.microsoft.com/office/drawing/2014/main" id="{4E449D5B-7231-074F-B7D4-5D2D693A065A}"/>
              </a:ext>
            </a:extLst>
          </p:cNvPr>
          <p:cNvCxnSpPr>
            <a:cxnSpLocks/>
          </p:cNvCxnSpPr>
          <p:nvPr/>
        </p:nvCxnSpPr>
        <p:spPr>
          <a:xfrm flipV="1">
            <a:off x="19405879" y="5551984"/>
            <a:ext cx="0" cy="716693"/>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85" name="直线箭头连接符 184">
            <a:extLst>
              <a:ext uri="{FF2B5EF4-FFF2-40B4-BE49-F238E27FC236}">
                <a16:creationId xmlns:a16="http://schemas.microsoft.com/office/drawing/2014/main" id="{E9550443-C1D9-C341-BC0B-B6E9DA967010}"/>
              </a:ext>
            </a:extLst>
          </p:cNvPr>
          <p:cNvCxnSpPr>
            <a:cxnSpLocks/>
          </p:cNvCxnSpPr>
          <p:nvPr/>
        </p:nvCxnSpPr>
        <p:spPr>
          <a:xfrm flipV="1">
            <a:off x="20853626" y="5582789"/>
            <a:ext cx="0" cy="716693"/>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86" name="直线箭头连接符 185">
            <a:extLst>
              <a:ext uri="{FF2B5EF4-FFF2-40B4-BE49-F238E27FC236}">
                <a16:creationId xmlns:a16="http://schemas.microsoft.com/office/drawing/2014/main" id="{5A8D19DB-6101-6340-BB33-F807A31CB207}"/>
              </a:ext>
            </a:extLst>
          </p:cNvPr>
          <p:cNvCxnSpPr>
            <a:cxnSpLocks/>
          </p:cNvCxnSpPr>
          <p:nvPr/>
        </p:nvCxnSpPr>
        <p:spPr>
          <a:xfrm flipV="1">
            <a:off x="22232056" y="5604497"/>
            <a:ext cx="0" cy="716693"/>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87" name="直接连接符 32">
            <a:extLst>
              <a:ext uri="{FF2B5EF4-FFF2-40B4-BE49-F238E27FC236}">
                <a16:creationId xmlns:a16="http://schemas.microsoft.com/office/drawing/2014/main" id="{E6EDEB96-C75F-124C-A2BC-61E8C7F64726}"/>
              </a:ext>
            </a:extLst>
          </p:cNvPr>
          <p:cNvCxnSpPr>
            <a:cxnSpLocks/>
          </p:cNvCxnSpPr>
          <p:nvPr/>
        </p:nvCxnSpPr>
        <p:spPr>
          <a:xfrm>
            <a:off x="18771581" y="6200385"/>
            <a:ext cx="3961571" cy="34980"/>
          </a:xfrm>
          <a:prstGeom prst="line">
            <a:avLst/>
          </a:prstGeom>
          <a:noFill/>
          <a:ln w="38100" cap="flat">
            <a:solidFill>
              <a:schemeClr val="tx1">
                <a:lumMod val="75000"/>
              </a:schemeClr>
            </a:solidFill>
            <a:prstDash val="sysDash"/>
            <a:miter lim="400000"/>
          </a:ln>
          <a:effectLst/>
          <a:sp3d/>
        </p:spPr>
        <p:style>
          <a:lnRef idx="0">
            <a:scrgbClr r="0" g="0" b="0"/>
          </a:lnRef>
          <a:fillRef idx="0">
            <a:scrgbClr r="0" g="0" b="0"/>
          </a:fillRef>
          <a:effectRef idx="0">
            <a:scrgbClr r="0" g="0" b="0"/>
          </a:effectRef>
          <a:fontRef idx="none"/>
        </p:style>
      </p:cxnSp>
      <p:cxnSp>
        <p:nvCxnSpPr>
          <p:cNvPr id="188" name="直线箭头连接符 187">
            <a:extLst>
              <a:ext uri="{FF2B5EF4-FFF2-40B4-BE49-F238E27FC236}">
                <a16:creationId xmlns:a16="http://schemas.microsoft.com/office/drawing/2014/main" id="{E88BFBD4-2E58-F14D-B41D-E824A3698CD6}"/>
              </a:ext>
            </a:extLst>
          </p:cNvPr>
          <p:cNvCxnSpPr>
            <a:cxnSpLocks/>
          </p:cNvCxnSpPr>
          <p:nvPr/>
        </p:nvCxnSpPr>
        <p:spPr>
          <a:xfrm>
            <a:off x="4278102" y="5941482"/>
            <a:ext cx="0" cy="585672"/>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90" name="直线箭头连接符 189">
            <a:extLst>
              <a:ext uri="{FF2B5EF4-FFF2-40B4-BE49-F238E27FC236}">
                <a16:creationId xmlns:a16="http://schemas.microsoft.com/office/drawing/2014/main" id="{EB93E0B1-54BD-5140-96E8-8BAEF821479C}"/>
              </a:ext>
            </a:extLst>
          </p:cNvPr>
          <p:cNvCxnSpPr>
            <a:cxnSpLocks/>
          </p:cNvCxnSpPr>
          <p:nvPr/>
        </p:nvCxnSpPr>
        <p:spPr>
          <a:xfrm>
            <a:off x="7658485" y="6006646"/>
            <a:ext cx="0" cy="585672"/>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cxnSp>
        <p:nvCxnSpPr>
          <p:cNvPr id="191" name="直线箭头连接符 190">
            <a:extLst>
              <a:ext uri="{FF2B5EF4-FFF2-40B4-BE49-F238E27FC236}">
                <a16:creationId xmlns:a16="http://schemas.microsoft.com/office/drawing/2014/main" id="{2FE27D4E-D821-B04D-BF19-38DA6D38A637}"/>
              </a:ext>
            </a:extLst>
          </p:cNvPr>
          <p:cNvCxnSpPr>
            <a:cxnSpLocks/>
          </p:cNvCxnSpPr>
          <p:nvPr/>
        </p:nvCxnSpPr>
        <p:spPr>
          <a:xfrm>
            <a:off x="11250741" y="5983736"/>
            <a:ext cx="0" cy="585672"/>
          </a:xfrm>
          <a:prstGeom prst="straightConnector1">
            <a:avLst/>
          </a:prstGeom>
          <a:noFill/>
          <a:ln w="38100" cap="flat">
            <a:solidFill>
              <a:schemeClr val="tx2">
                <a:lumMod val="50000"/>
              </a:schemeClr>
            </a:solidFill>
            <a:prstDash val="solid"/>
            <a:miter lim="400000"/>
            <a:headEnd w="lg" len="lg"/>
            <a:tailEnd type="arrow" w="sm" len="lg"/>
          </a:ln>
          <a:effectLst/>
          <a:sp3d/>
        </p:spPr>
        <p:style>
          <a:lnRef idx="0">
            <a:scrgbClr r="0" g="0" b="0"/>
          </a:lnRef>
          <a:fillRef idx="0">
            <a:scrgbClr r="0" g="0" b="0"/>
          </a:fillRef>
          <a:effectRef idx="0">
            <a:scrgbClr r="0" g="0" b="0"/>
          </a:effectRef>
          <a:fontRef idx="none"/>
        </p:style>
      </p:cxnSp>
      <p:sp>
        <p:nvSpPr>
          <p:cNvPr id="132" name="矩形 131">
            <a:extLst>
              <a:ext uri="{FF2B5EF4-FFF2-40B4-BE49-F238E27FC236}">
                <a16:creationId xmlns:a16="http://schemas.microsoft.com/office/drawing/2014/main" id="{924A0D57-2B69-1B42-9C00-41EF4F7C52BA}"/>
              </a:ext>
            </a:extLst>
          </p:cNvPr>
          <p:cNvSpPr/>
          <p:nvPr/>
        </p:nvSpPr>
        <p:spPr>
          <a:xfrm>
            <a:off x="5263431" y="11641563"/>
            <a:ext cx="2954655" cy="646331"/>
          </a:xfrm>
          <a:prstGeom prst="rect">
            <a:avLst/>
          </a:prstGeom>
        </p:spPr>
        <p:txBody>
          <a:bodyPr wrap="none">
            <a:spAutoFit/>
          </a:bodyPr>
          <a:lstStyle/>
          <a:p>
            <a:r>
              <a:rPr lang="zh-CN" altLang="en-US" dirty="0">
                <a:solidFill>
                  <a:srgbClr val="FF0000"/>
                </a:solidFill>
              </a:rPr>
              <a:t>统一存储服务</a:t>
            </a:r>
          </a:p>
        </p:txBody>
      </p:sp>
      <p:sp>
        <p:nvSpPr>
          <p:cNvPr id="192" name="矩形 191">
            <a:extLst>
              <a:ext uri="{FF2B5EF4-FFF2-40B4-BE49-F238E27FC236}">
                <a16:creationId xmlns:a16="http://schemas.microsoft.com/office/drawing/2014/main" id="{7500E05E-783D-8547-9BDC-13D1DF9E8837}"/>
              </a:ext>
            </a:extLst>
          </p:cNvPr>
          <p:cNvSpPr/>
          <p:nvPr/>
        </p:nvSpPr>
        <p:spPr>
          <a:xfrm>
            <a:off x="13014963" y="11666131"/>
            <a:ext cx="2954655" cy="646331"/>
          </a:xfrm>
          <a:prstGeom prst="rect">
            <a:avLst/>
          </a:prstGeom>
        </p:spPr>
        <p:txBody>
          <a:bodyPr wrap="none">
            <a:spAutoFit/>
          </a:bodyPr>
          <a:lstStyle/>
          <a:p>
            <a:r>
              <a:rPr lang="zh-CN" altLang="en-US" dirty="0">
                <a:solidFill>
                  <a:srgbClr val="FF0000"/>
                </a:solidFill>
              </a:rPr>
              <a:t>存储同步服务</a:t>
            </a:r>
          </a:p>
        </p:txBody>
      </p:sp>
    </p:spTree>
    <p:extLst>
      <p:ext uri="{BB962C8B-B14F-4D97-AF65-F5344CB8AC3E}">
        <p14:creationId xmlns:p14="http://schemas.microsoft.com/office/powerpoint/2010/main" val="25557871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幻灯片编号"/>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9</a:t>
            </a:fld>
            <a:endParaRPr dirty="0"/>
          </a:p>
        </p:txBody>
      </p:sp>
      <p:sp>
        <p:nvSpPr>
          <p:cNvPr id="20" name="版式设计">
            <a:extLst>
              <a:ext uri="{FF2B5EF4-FFF2-40B4-BE49-F238E27FC236}">
                <a16:creationId xmlns:a16="http://schemas.microsoft.com/office/drawing/2014/main" id="{8A2F254F-9E29-4C4F-8011-67C4400FE175}"/>
              </a:ext>
            </a:extLst>
          </p:cNvPr>
          <p:cNvSpPr txBox="1">
            <a:spLocks noGrp="1"/>
          </p:cNvSpPr>
          <p:nvPr>
            <p:ph type="title"/>
          </p:nvPr>
        </p:nvSpPr>
        <p:spPr>
          <a:xfrm>
            <a:off x="1404777" y="687545"/>
            <a:ext cx="2720635" cy="624012"/>
          </a:xfrm>
          <a:prstGeom prst="rect">
            <a:avLst/>
          </a:prstGeom>
        </p:spPr>
        <p:txBody>
          <a:bodyPr>
            <a:normAutofit/>
          </a:bodyPr>
          <a:lstStyle>
            <a:lvl1pPr defTabSz="817244">
              <a:defRPr sz="2970"/>
            </a:lvl1pPr>
          </a:lstStyle>
          <a:p>
            <a:r>
              <a:rPr lang="zh-CN" altLang="en-US" dirty="0">
                <a:latin typeface="+mn-ea"/>
                <a:ea typeface="+mn-ea"/>
              </a:rPr>
              <a:t>重难点</a:t>
            </a:r>
            <a:endParaRPr dirty="0">
              <a:latin typeface="+mn-ea"/>
              <a:ea typeface="+mn-ea"/>
            </a:endParaRPr>
          </a:p>
        </p:txBody>
      </p:sp>
      <p:grpSp>
        <p:nvGrpSpPr>
          <p:cNvPr id="21" name="成组">
            <a:extLst>
              <a:ext uri="{FF2B5EF4-FFF2-40B4-BE49-F238E27FC236}">
                <a16:creationId xmlns:a16="http://schemas.microsoft.com/office/drawing/2014/main" id="{C4ADA0DA-B1A7-644B-B42A-3C70044D04BB}"/>
              </a:ext>
            </a:extLst>
          </p:cNvPr>
          <p:cNvGrpSpPr/>
          <p:nvPr/>
        </p:nvGrpSpPr>
        <p:grpSpPr>
          <a:xfrm>
            <a:off x="673183" y="764601"/>
            <a:ext cx="737156" cy="469901"/>
            <a:chOff x="0" y="0"/>
            <a:chExt cx="737154" cy="469900"/>
          </a:xfrm>
        </p:grpSpPr>
        <p:pic>
          <p:nvPicPr>
            <p:cNvPr id="22" name="图像" descr="图像">
              <a:extLst>
                <a:ext uri="{FF2B5EF4-FFF2-40B4-BE49-F238E27FC236}">
                  <a16:creationId xmlns:a16="http://schemas.microsoft.com/office/drawing/2014/main" id="{3E1D1D48-66C0-C14D-8B13-73E1E0F34D33}"/>
                </a:ext>
              </a:extLst>
            </p:cNvPr>
            <p:cNvPicPr>
              <a:picLocks noChangeAspect="1"/>
            </p:cNvPicPr>
            <p:nvPr/>
          </p:nvPicPr>
          <p:blipFill>
            <a:blip r:embed="rId3"/>
            <a:stretch>
              <a:fillRect/>
            </a:stretch>
          </p:blipFill>
          <p:spPr>
            <a:xfrm>
              <a:off x="92199" y="0"/>
              <a:ext cx="552756" cy="469900"/>
            </a:xfrm>
            <a:prstGeom prst="rect">
              <a:avLst/>
            </a:prstGeom>
            <a:ln w="12700" cap="flat">
              <a:noFill/>
              <a:miter lim="400000"/>
            </a:ln>
            <a:effectLst/>
          </p:spPr>
        </p:pic>
        <p:sp>
          <p:nvSpPr>
            <p:cNvPr id="23" name="1">
              <a:extLst>
                <a:ext uri="{FF2B5EF4-FFF2-40B4-BE49-F238E27FC236}">
                  <a16:creationId xmlns:a16="http://schemas.microsoft.com/office/drawing/2014/main" id="{1C106C85-F0BF-BE4E-ADB8-14B49E42E6E0}"/>
                </a:ext>
              </a:extLst>
            </p:cNvPr>
            <p:cNvSpPr txBox="1"/>
            <p:nvPr/>
          </p:nvSpPr>
          <p:spPr>
            <a:xfrm>
              <a:off x="0" y="19808"/>
              <a:ext cx="737155" cy="43028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50800" tIns="50800" rIns="50800" bIns="50800" numCol="1" anchor="ctr">
              <a:noAutofit/>
            </a:bodyPr>
            <a:lstStyle>
              <a:lvl1pPr>
                <a:defRPr sz="1800">
                  <a:solidFill>
                    <a:srgbClr val="FFFFFF"/>
                  </a:solidFill>
                  <a:latin typeface="+mn-lt"/>
                  <a:ea typeface="+mn-ea"/>
                  <a:cs typeface="+mn-cs"/>
                  <a:sym typeface="TTTGBMedium"/>
                </a:defRPr>
              </a:lvl1pPr>
            </a:lstStyle>
            <a:p>
              <a:r>
                <a:rPr lang="en-US" altLang="zh-CN" dirty="0"/>
                <a:t>1</a:t>
              </a:r>
              <a:endParaRPr dirty="0"/>
            </a:p>
          </p:txBody>
        </p:sp>
      </p:grpSp>
      <p:sp>
        <p:nvSpPr>
          <p:cNvPr id="91" name="内页标题，建议30字以内…">
            <a:extLst>
              <a:ext uri="{FF2B5EF4-FFF2-40B4-BE49-F238E27FC236}">
                <a16:creationId xmlns:a16="http://schemas.microsoft.com/office/drawing/2014/main" id="{CF0B5871-0814-414A-91E4-34D254571116}"/>
              </a:ext>
            </a:extLst>
          </p:cNvPr>
          <p:cNvSpPr txBox="1"/>
          <p:nvPr/>
        </p:nvSpPr>
        <p:spPr>
          <a:xfrm>
            <a:off x="3586784" y="486590"/>
            <a:ext cx="6712248" cy="1025922"/>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6000" dirty="0">
                <a:solidFill>
                  <a:srgbClr val="034FD8"/>
                </a:solidFill>
                <a:sym typeface="TTTGBMedium"/>
              </a:rPr>
              <a:t>统一存储服务</a:t>
            </a:r>
          </a:p>
        </p:txBody>
      </p:sp>
      <p:pic>
        <p:nvPicPr>
          <p:cNvPr id="4" name="图片 3" descr="手机屏幕截图&#10;&#10;描述已自动生成">
            <a:extLst>
              <a:ext uri="{FF2B5EF4-FFF2-40B4-BE49-F238E27FC236}">
                <a16:creationId xmlns:a16="http://schemas.microsoft.com/office/drawing/2014/main" id="{639E9270-D934-8843-81E4-CFA562F9B6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596775" y="6486310"/>
            <a:ext cx="9642365" cy="5961462"/>
          </a:xfrm>
          <a:prstGeom prst="rect">
            <a:avLst/>
          </a:prstGeom>
        </p:spPr>
      </p:pic>
      <p:sp>
        <p:nvSpPr>
          <p:cNvPr id="25" name="内页标题，建议30字以内…">
            <a:extLst>
              <a:ext uri="{FF2B5EF4-FFF2-40B4-BE49-F238E27FC236}">
                <a16:creationId xmlns:a16="http://schemas.microsoft.com/office/drawing/2014/main" id="{155F0B2C-F167-7244-B259-F9FEB5F13A00}"/>
              </a:ext>
            </a:extLst>
          </p:cNvPr>
          <p:cNvSpPr txBox="1"/>
          <p:nvPr/>
        </p:nvSpPr>
        <p:spPr>
          <a:xfrm>
            <a:off x="1518856" y="2049637"/>
            <a:ext cx="6882194"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400" dirty="0"/>
              <a:t>统一面临的挑战（扩展性）</a:t>
            </a:r>
            <a:endParaRPr sz="4400" dirty="0"/>
          </a:p>
        </p:txBody>
      </p:sp>
      <p:sp>
        <p:nvSpPr>
          <p:cNvPr id="26" name="内页标题，建议30字以内…">
            <a:extLst>
              <a:ext uri="{FF2B5EF4-FFF2-40B4-BE49-F238E27FC236}">
                <a16:creationId xmlns:a16="http://schemas.microsoft.com/office/drawing/2014/main" id="{189AF88F-C279-7142-91B0-0DBDAB93B4DD}"/>
              </a:ext>
            </a:extLst>
          </p:cNvPr>
          <p:cNvSpPr txBox="1"/>
          <p:nvPr/>
        </p:nvSpPr>
        <p:spPr>
          <a:xfrm>
            <a:off x="1493984" y="7496537"/>
            <a:ext cx="7192816" cy="779701"/>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spAutoFit/>
          </a:bodyPr>
          <a:lstStyle/>
          <a:p>
            <a:pPr algn="l">
              <a:defRPr sz="5000">
                <a:solidFill>
                  <a:srgbClr val="034FD8"/>
                </a:solidFill>
                <a:latin typeface="+mn-lt"/>
                <a:ea typeface="+mn-ea"/>
                <a:cs typeface="+mn-cs"/>
                <a:sym typeface="TTTGBMedium"/>
              </a:defRPr>
            </a:pPr>
            <a:r>
              <a:rPr lang="zh-CN" altLang="en-US" sz="4400" dirty="0"/>
              <a:t>存储面临的挑战（可靠性）</a:t>
            </a:r>
            <a:endParaRPr sz="4400" dirty="0"/>
          </a:p>
        </p:txBody>
      </p:sp>
      <p:sp>
        <p:nvSpPr>
          <p:cNvPr id="5" name="矩形 4">
            <a:extLst>
              <a:ext uri="{FF2B5EF4-FFF2-40B4-BE49-F238E27FC236}">
                <a16:creationId xmlns:a16="http://schemas.microsoft.com/office/drawing/2014/main" id="{2BC1CE38-CFE6-2541-AB5F-2EAEAC5DBB94}"/>
              </a:ext>
            </a:extLst>
          </p:cNvPr>
          <p:cNvSpPr/>
          <p:nvPr/>
        </p:nvSpPr>
        <p:spPr>
          <a:xfrm>
            <a:off x="1404776" y="2874583"/>
            <a:ext cx="15232843" cy="3416320"/>
          </a:xfrm>
          <a:prstGeom prst="rect">
            <a:avLst/>
          </a:prstGeom>
        </p:spPr>
        <p:txBody>
          <a:bodyPr wrap="square">
            <a:spAutoFit/>
          </a:bodyPr>
          <a:lstStyle/>
          <a:p>
            <a:pPr algn="l"/>
            <a:r>
              <a:rPr lang="zh-CN" altLang="en-US" dirty="0"/>
              <a:t>调用方身份定位复杂：需要全凭经验或则需要</a:t>
            </a:r>
            <a:r>
              <a:rPr lang="en-US" altLang="zh-CN" dirty="0"/>
              <a:t>dba</a:t>
            </a:r>
            <a:r>
              <a:rPr lang="zh-CN" altLang="en-US" dirty="0"/>
              <a:t>介入协助定位，维护成本高</a:t>
            </a:r>
            <a:endParaRPr lang="en-US" altLang="zh-CN" dirty="0"/>
          </a:p>
          <a:p>
            <a:pPr algn="l"/>
            <a:r>
              <a:rPr lang="zh-CN" altLang="en-US" dirty="0"/>
              <a:t>无法对调用方修改做频率限制：容易产生慢查询相互影响，影响系统可靠性</a:t>
            </a:r>
            <a:endParaRPr lang="en-US" altLang="zh-CN" dirty="0"/>
          </a:p>
          <a:p>
            <a:pPr algn="l"/>
            <a:r>
              <a:rPr lang="zh-CN" altLang="en-US" dirty="0"/>
              <a:t>无法对调用方操作数据范围限制：资料有泄露风险</a:t>
            </a:r>
            <a:endParaRPr lang="en-US" altLang="zh-CN" dirty="0"/>
          </a:p>
          <a:p>
            <a:pPr algn="l"/>
            <a:r>
              <a:rPr lang="zh-CN" altLang="en-US" dirty="0"/>
              <a:t>维护成本高：各个资料系统的库表结构设计和接口字段差异大</a:t>
            </a:r>
            <a:endParaRPr lang="en-US" altLang="zh-CN" dirty="0"/>
          </a:p>
        </p:txBody>
      </p:sp>
      <p:sp>
        <p:nvSpPr>
          <p:cNvPr id="6" name="矩形 5">
            <a:extLst>
              <a:ext uri="{FF2B5EF4-FFF2-40B4-BE49-F238E27FC236}">
                <a16:creationId xmlns:a16="http://schemas.microsoft.com/office/drawing/2014/main" id="{D30FACAA-F176-9A41-B62E-AC658A1634C1}"/>
              </a:ext>
            </a:extLst>
          </p:cNvPr>
          <p:cNvSpPr/>
          <p:nvPr/>
        </p:nvSpPr>
        <p:spPr>
          <a:xfrm>
            <a:off x="1404776" y="8471645"/>
            <a:ext cx="12192000" cy="2461251"/>
          </a:xfrm>
          <a:prstGeom prst="rect">
            <a:avLst/>
          </a:prstGeom>
        </p:spPr>
        <p:txBody>
          <a:bodyPr>
            <a:spAutoFit/>
          </a:bodyPr>
          <a:lstStyle/>
          <a:p>
            <a:pPr algn="l"/>
            <a:r>
              <a:rPr lang="zh-CN" altLang="en-US" dirty="0"/>
              <a:t>数据规模：</a:t>
            </a:r>
            <a:r>
              <a:rPr lang="en-US" altLang="zh-CN" dirty="0"/>
              <a:t>2.1</a:t>
            </a:r>
            <a:r>
              <a:rPr lang="zh-CN" altLang="en-US" dirty="0"/>
              <a:t>亿</a:t>
            </a:r>
            <a:r>
              <a:rPr lang="en-US" altLang="zh-CN" dirty="0"/>
              <a:t>vid</a:t>
            </a:r>
          </a:p>
          <a:p>
            <a:pPr algn="l"/>
            <a:r>
              <a:rPr lang="zh-CN" altLang="en-US" dirty="0"/>
              <a:t>横表，一库</a:t>
            </a:r>
            <a:r>
              <a:rPr lang="en-US" altLang="zh-CN" dirty="0"/>
              <a:t>10</a:t>
            </a:r>
            <a:r>
              <a:rPr lang="zh-CN" altLang="en-US" dirty="0"/>
              <a:t>表：</a:t>
            </a:r>
            <a:r>
              <a:rPr lang="en-US" altLang="zh-CN" dirty="0"/>
              <a:t>10</a:t>
            </a:r>
            <a:r>
              <a:rPr lang="zh-CN" altLang="en-US" dirty="0"/>
              <a:t>表 </a:t>
            </a:r>
            <a:r>
              <a:rPr lang="en-US" altLang="zh-CN" dirty="0"/>
              <a:t>2.1</a:t>
            </a:r>
            <a:r>
              <a:rPr lang="zh-CN" altLang="en-US" dirty="0"/>
              <a:t>亿行</a:t>
            </a:r>
            <a:endParaRPr lang="en-US" altLang="zh-CN" dirty="0"/>
          </a:p>
          <a:p>
            <a:pPr lvl="0" algn="l" defTabSz="457200" hangingPunct="1">
              <a:lnSpc>
                <a:spcPct val="117999"/>
              </a:lnSpc>
              <a:defRPr/>
            </a:pPr>
            <a:r>
              <a:rPr lang="zh-CN" altLang="en-US" dirty="0"/>
              <a:t>竖表，</a:t>
            </a:r>
            <a:r>
              <a:rPr lang="en-US" altLang="zh-CN" dirty="0"/>
              <a:t>10</a:t>
            </a:r>
            <a:r>
              <a:rPr lang="zh-CN" altLang="en-US" dirty="0"/>
              <a:t>库百表：</a:t>
            </a:r>
            <a:r>
              <a:rPr lang="en-US" altLang="zh-CN" dirty="0"/>
              <a:t>1000</a:t>
            </a:r>
            <a:r>
              <a:rPr lang="zh-CN" altLang="en-US" dirty="0"/>
              <a:t>表，一个</a:t>
            </a:r>
            <a:r>
              <a:rPr lang="en-US" altLang="zh-CN" dirty="0"/>
              <a:t>vid</a:t>
            </a:r>
            <a:r>
              <a:rPr lang="zh-CN" altLang="en-US" dirty="0"/>
              <a:t>平均</a:t>
            </a:r>
            <a:r>
              <a:rPr lang="en-US" altLang="zh-CN" dirty="0"/>
              <a:t>50</a:t>
            </a:r>
            <a:r>
              <a:rPr lang="zh-CN" altLang="en-US" dirty="0"/>
              <a:t>个字段，</a:t>
            </a:r>
            <a:r>
              <a:rPr lang="en-US" altLang="zh-CN" dirty="0"/>
              <a:t>100</a:t>
            </a:r>
            <a:r>
              <a:rPr lang="zh-CN" altLang="en-US" dirty="0"/>
              <a:t>亿左右行，存储使用</a:t>
            </a:r>
            <a:r>
              <a:rPr lang="en-US" altLang="zh-CN" dirty="0"/>
              <a:t>3T</a:t>
            </a:r>
            <a:r>
              <a:rPr lang="zh-CN" altLang="en-US" dirty="0"/>
              <a:t>，物理上限</a:t>
            </a:r>
            <a:r>
              <a:rPr lang="en-US" altLang="zh-CN" dirty="0"/>
              <a:t>6T</a:t>
            </a:r>
          </a:p>
        </p:txBody>
      </p:sp>
      <p:sp>
        <p:nvSpPr>
          <p:cNvPr id="7" name="矩形 6">
            <a:extLst>
              <a:ext uri="{FF2B5EF4-FFF2-40B4-BE49-F238E27FC236}">
                <a16:creationId xmlns:a16="http://schemas.microsoft.com/office/drawing/2014/main" id="{DF949EEA-25DB-5B45-9F7D-54A85FA4A1E6}"/>
              </a:ext>
            </a:extLst>
          </p:cNvPr>
          <p:cNvSpPr/>
          <p:nvPr/>
        </p:nvSpPr>
        <p:spPr>
          <a:xfrm>
            <a:off x="1523138" y="11252907"/>
            <a:ext cx="6237605" cy="646331"/>
          </a:xfrm>
          <a:prstGeom prst="rect">
            <a:avLst/>
          </a:prstGeom>
        </p:spPr>
        <p:txBody>
          <a:bodyPr wrap="none">
            <a:spAutoFit/>
          </a:bodyPr>
          <a:lstStyle/>
          <a:p>
            <a:pPr algn="l"/>
            <a:r>
              <a:rPr lang="en-US" altLang="zh-CN" dirty="0">
                <a:solidFill>
                  <a:srgbClr val="FF0000"/>
                </a:solidFill>
              </a:rPr>
              <a:t>20</a:t>
            </a:r>
            <a:r>
              <a:rPr lang="zh-CN" altLang="en-US" dirty="0">
                <a:solidFill>
                  <a:srgbClr val="FF0000"/>
                </a:solidFill>
              </a:rPr>
              <a:t>亿</a:t>
            </a:r>
            <a:r>
              <a:rPr lang="en-US" altLang="zh-CN" dirty="0">
                <a:solidFill>
                  <a:srgbClr val="FF0000"/>
                </a:solidFill>
              </a:rPr>
              <a:t>vid</a:t>
            </a:r>
            <a:r>
              <a:rPr lang="zh-CN" altLang="en-US" dirty="0">
                <a:solidFill>
                  <a:srgbClr val="FF0000"/>
                </a:solidFill>
              </a:rPr>
              <a:t>合并，需要存储</a:t>
            </a:r>
            <a:r>
              <a:rPr lang="en-US" altLang="zh-CN" dirty="0">
                <a:solidFill>
                  <a:srgbClr val="FF0000"/>
                </a:solidFill>
              </a:rPr>
              <a:t>30T</a:t>
            </a:r>
            <a:r>
              <a:rPr lang="zh-CN" altLang="en-US" dirty="0">
                <a:solidFill>
                  <a:srgbClr val="FF0000"/>
                </a:solidFill>
              </a:rPr>
              <a:t>？</a:t>
            </a:r>
            <a:endParaRPr lang="en-US" altLang="zh-CN" dirty="0">
              <a:solidFill>
                <a:srgbClr val="FF0000"/>
              </a:solidFill>
            </a:endParaRPr>
          </a:p>
        </p:txBody>
      </p:sp>
      <p:sp>
        <p:nvSpPr>
          <p:cNvPr id="8" name="矩形 7">
            <a:extLst>
              <a:ext uri="{FF2B5EF4-FFF2-40B4-BE49-F238E27FC236}">
                <a16:creationId xmlns:a16="http://schemas.microsoft.com/office/drawing/2014/main" id="{54F42502-E020-0B42-9F1D-ADF8B194F8E6}"/>
              </a:ext>
            </a:extLst>
          </p:cNvPr>
          <p:cNvSpPr/>
          <p:nvPr/>
        </p:nvSpPr>
        <p:spPr>
          <a:xfrm>
            <a:off x="1523137" y="6486822"/>
            <a:ext cx="5262979" cy="646331"/>
          </a:xfrm>
          <a:prstGeom prst="rect">
            <a:avLst/>
          </a:prstGeom>
        </p:spPr>
        <p:txBody>
          <a:bodyPr wrap="none">
            <a:spAutoFit/>
          </a:bodyPr>
          <a:lstStyle/>
          <a:p>
            <a:pPr algn="l"/>
            <a:r>
              <a:rPr lang="zh-CN" altLang="en-US" dirty="0">
                <a:solidFill>
                  <a:srgbClr val="FF0000"/>
                </a:solidFill>
              </a:rPr>
              <a:t>忙于救火，维护成本高？</a:t>
            </a:r>
            <a:endParaRPr lang="en-US" altLang="zh-CN" dirty="0">
              <a:solidFill>
                <a:srgbClr val="FF0000"/>
              </a:solidFill>
            </a:endParaRPr>
          </a:p>
        </p:txBody>
      </p:sp>
      <p:sp>
        <p:nvSpPr>
          <p:cNvPr id="10" name="矩形 9">
            <a:extLst>
              <a:ext uri="{FF2B5EF4-FFF2-40B4-BE49-F238E27FC236}">
                <a16:creationId xmlns:a16="http://schemas.microsoft.com/office/drawing/2014/main" id="{D5C5C199-EBD0-7E4A-9BFF-F7B614434520}"/>
              </a:ext>
            </a:extLst>
          </p:cNvPr>
          <p:cNvSpPr/>
          <p:nvPr/>
        </p:nvSpPr>
        <p:spPr>
          <a:xfrm>
            <a:off x="16637619" y="12447772"/>
            <a:ext cx="3877985" cy="646331"/>
          </a:xfrm>
          <a:prstGeom prst="rect">
            <a:avLst/>
          </a:prstGeom>
        </p:spPr>
        <p:txBody>
          <a:bodyPr wrap="none">
            <a:spAutoFit/>
          </a:bodyPr>
          <a:lstStyle/>
          <a:p>
            <a:r>
              <a:rPr lang="zh-CN" altLang="en-US" dirty="0"/>
              <a:t>大实例数据库故障</a:t>
            </a:r>
            <a:endParaRPr lang="en-US" altLang="zh-CN" dirty="0"/>
          </a:p>
        </p:txBody>
      </p:sp>
    </p:spTree>
    <p:extLst>
      <p:ext uri="{BB962C8B-B14F-4D97-AF65-F5344CB8AC3E}">
        <p14:creationId xmlns:p14="http://schemas.microsoft.com/office/powerpoint/2010/main" val="2483432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Gradient">
  <a:themeElements>
    <a:clrScheme name="Gradient">
      <a:dk1>
        <a:srgbClr val="53585F"/>
      </a:dk1>
      <a:lt1>
        <a:srgbClr val="5F3E0C"/>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TTTGBMedium"/>
        <a:ea typeface="TTTGBMedium"/>
        <a:cs typeface="TTTGBMedium"/>
      </a:majorFont>
      <a:minorFont>
        <a:latin typeface="TTTGBMedium"/>
        <a:ea typeface="TTTGBMedium"/>
        <a:cs typeface="TTTGBMedium"/>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52D8"/>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Gradient">
  <a:themeElements>
    <a:clrScheme name="Gradient">
      <a:dk1>
        <a:srgbClr val="000000"/>
      </a:dk1>
      <a:lt1>
        <a:srgbClr val="FFFFFF"/>
      </a:lt1>
      <a:dk2>
        <a:srgbClr val="53585F"/>
      </a:dk2>
      <a:lt2>
        <a:srgbClr val="DCDEE0"/>
      </a:lt2>
      <a:accent1>
        <a:srgbClr val="0065C1"/>
      </a:accent1>
      <a:accent2>
        <a:srgbClr val="189B1A"/>
      </a:accent2>
      <a:accent3>
        <a:srgbClr val="008C91"/>
      </a:accent3>
      <a:accent4>
        <a:srgbClr val="5747C1"/>
      </a:accent4>
      <a:accent5>
        <a:srgbClr val="971817"/>
      </a:accent5>
      <a:accent6>
        <a:srgbClr val="BC8027"/>
      </a:accent6>
      <a:hlink>
        <a:srgbClr val="0000FF"/>
      </a:hlink>
      <a:folHlink>
        <a:srgbClr val="FF00FF"/>
      </a:folHlink>
    </a:clrScheme>
    <a:fontScheme name="Gradient">
      <a:majorFont>
        <a:latin typeface="TTTGBMedium"/>
        <a:ea typeface="TTTGBMedium"/>
        <a:cs typeface="TTTGBMedium"/>
      </a:majorFont>
      <a:minorFont>
        <a:latin typeface="TTTGBMedium"/>
        <a:ea typeface="TTTGBMedium"/>
        <a:cs typeface="TTTGBMedium"/>
      </a:minorFont>
    </a:fontScheme>
    <a:fmtScheme name="Gradien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252D8"/>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chemeClr val="accent6">
                <a:hueOff val="10811956"/>
                <a:satOff val="-58544"/>
                <a:lumOff val="-9736"/>
              </a:schemeClr>
            </a:solidFill>
            <a:effectLst/>
            <a:uFillTx/>
            <a:latin typeface="Helvetica"/>
            <a:ea typeface="Helvetica"/>
            <a:cs typeface="Helvetica"/>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72076</TotalTime>
  <Words>4231</Words>
  <Application>Microsoft Macintosh PowerPoint</Application>
  <PresentationFormat>自定义</PresentationFormat>
  <Paragraphs>792</Paragraphs>
  <Slides>23</Slides>
  <Notes>21</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40" baseType="lpstr">
      <vt:lpstr>楷体</vt:lpstr>
      <vt:lpstr>宋体</vt:lpstr>
      <vt:lpstr>Microsoft YaHei</vt:lpstr>
      <vt:lpstr>Microsoft YaHei</vt:lpstr>
      <vt:lpstr>KaiTi</vt:lpstr>
      <vt:lpstr>Microsoft YaHei Light</vt:lpstr>
      <vt:lpstr>TencentSans W7</vt:lpstr>
      <vt:lpstr>TTTGBMedium</vt:lpstr>
      <vt:lpstr>Arial</vt:lpstr>
      <vt:lpstr>Calibri</vt:lpstr>
      <vt:lpstr>Helvetica</vt:lpstr>
      <vt:lpstr>Helvetica Light</vt:lpstr>
      <vt:lpstr>Helvetica Neue</vt:lpstr>
      <vt:lpstr>Helvetica Neue Medium</vt:lpstr>
      <vt:lpstr>Wingdings</vt:lpstr>
      <vt:lpstr>Gradient</vt:lpstr>
      <vt:lpstr>Visio</vt:lpstr>
      <vt:lpstr>T11答辩-视频媒资系统</vt:lpstr>
      <vt:lpstr>目录</vt:lpstr>
      <vt:lpstr>个人简介</vt:lpstr>
      <vt:lpstr>媒资系统介绍</vt:lpstr>
      <vt:lpstr>媒资系统介绍</vt:lpstr>
      <vt:lpstr>重难点介绍</vt:lpstr>
      <vt:lpstr>重难点介绍</vt:lpstr>
      <vt:lpstr>重难点介绍</vt:lpstr>
      <vt:lpstr>重难点</vt:lpstr>
      <vt:lpstr>重难点</vt:lpstr>
      <vt:lpstr>重难点</vt:lpstr>
      <vt:lpstr>重难点介绍</vt:lpstr>
      <vt:lpstr>重难点介绍</vt:lpstr>
      <vt:lpstr>重难点介绍</vt:lpstr>
      <vt:lpstr>重难点</vt:lpstr>
      <vt:lpstr>重难点</vt:lpstr>
      <vt:lpstr>重难点</vt:lpstr>
      <vt:lpstr>重难点</vt:lpstr>
      <vt:lpstr>重难点</vt:lpstr>
      <vt:lpstr>重难点</vt:lpstr>
      <vt:lpstr>其它</vt:lpstr>
      <vt:lpstr>其他</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共享 连接的力量</dc:title>
  <cp:lastModifiedBy>Microsoft Office User</cp:lastModifiedBy>
  <cp:revision>2841</cp:revision>
  <dcterms:modified xsi:type="dcterms:W3CDTF">2020-08-13T12:01:18Z</dcterms:modified>
</cp:coreProperties>
</file>